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omments/modernComment_109_47F678DB.xml" ContentType="application/vnd.ms-powerpoint.comments+xml"/>
  <Override PartName="/ppt/comments/modernComment_11A_A944F160.xml" ContentType="application/vnd.ms-powerpoint.comments+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61" r:id="rId2"/>
    <p:sldId id="260" r:id="rId3"/>
    <p:sldId id="271" r:id="rId4"/>
    <p:sldId id="272" r:id="rId5"/>
    <p:sldId id="268" r:id="rId6"/>
    <p:sldId id="269" r:id="rId7"/>
    <p:sldId id="270" r:id="rId8"/>
    <p:sldId id="273" r:id="rId9"/>
    <p:sldId id="283" r:id="rId10"/>
    <p:sldId id="284" r:id="rId11"/>
    <p:sldId id="262" r:id="rId12"/>
    <p:sldId id="263" r:id="rId13"/>
    <p:sldId id="264" r:id="rId14"/>
    <p:sldId id="265" r:id="rId15"/>
    <p:sldId id="266" r:id="rId16"/>
    <p:sldId id="267" r:id="rId17"/>
    <p:sldId id="285" r:id="rId18"/>
    <p:sldId id="274" r:id="rId19"/>
    <p:sldId id="275" r:id="rId20"/>
    <p:sldId id="276" r:id="rId21"/>
    <p:sldId id="277" r:id="rId22"/>
    <p:sldId id="278" r:id="rId23"/>
    <p:sldId id="279" r:id="rId24"/>
    <p:sldId id="280" r:id="rId25"/>
    <p:sldId id="281" r:id="rId26"/>
    <p:sldId id="282" r:id="rId27"/>
    <p:sldId id="286" r:id="rId28"/>
    <p:sldId id="287" r:id="rId29"/>
    <p:sldId id="288" r:id="rId30"/>
    <p:sldId id="289" r:id="rId31"/>
    <p:sldId id="290" r:id="rId32"/>
    <p:sldId id="291" r:id="rId33"/>
    <p:sldId id="292" r:id="rId34"/>
    <p:sldId id="293" r:id="rId35"/>
    <p:sldId id="294" r:id="rId36"/>
    <p:sldId id="295" r:id="rId37"/>
    <p:sldId id="296" r:id="rId38"/>
    <p:sldId id="298" r:id="rId39"/>
    <p:sldId id="300" r:id="rId40"/>
    <p:sldId id="304" r:id="rId41"/>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D26B83-98E3-E225-F9C4-9E9DD7E141BD}" name="Luca Meanti" initials="LM" userId="S::10623762@polimi.it::908fe651-8f82-4076-9a47-f40f57780f0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77B4"/>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8" autoAdjust="0"/>
    <p:restoredTop sz="94660"/>
  </p:normalViewPr>
  <p:slideViewPr>
    <p:cSldViewPr snapToGrid="0" snapToObjects="1">
      <p:cViewPr varScale="1">
        <p:scale>
          <a:sx n="104" d="100"/>
          <a:sy n="104" d="100"/>
        </p:scale>
        <p:origin x="898"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omments/modernComment_109_47F678DB.xml><?xml version="1.0" encoding="utf-8"?>
<p188:cmLst xmlns:a="http://schemas.openxmlformats.org/drawingml/2006/main" xmlns:r="http://schemas.openxmlformats.org/officeDocument/2006/relationships" xmlns:p188="http://schemas.microsoft.com/office/powerpoint/2018/8/main">
  <p188:cm id="{2B07A1B2-E0D7-46CD-9374-8BAEDDB263AD}" authorId="{7ED26B83-98E3-E225-F9C4-9E9DD7E141BD}" created="2024-08-27T20:13:22.342">
    <pc:sldMkLst xmlns:pc="http://schemas.microsoft.com/office/powerpoint/2013/main/command">
      <pc:docMk/>
      <pc:sldMk cId="1207335131" sldId="265"/>
    </pc:sldMkLst>
    <p188:txBody>
      <a:bodyPr/>
      <a:lstStyle/>
      <a:p>
        <a:r>
          <a:rPr lang="it-IT"/>
          <a:t>EXP3 is designed to continuously explore all options to guard against adversarial manipulation. While this robust exploration is essential in unpredictable environments, it leads to less efficient performance in our scenarios, where the optimal arm is relatively stable. In contrast, UCB1 focuses on exploiting the most promising arms once sufficient exploration has occurred, which has lead to better performance in such stable environment.</a:t>
        </a:r>
      </a:p>
    </p188:txBody>
  </p188:cm>
</p188:cmLst>
</file>

<file path=ppt/comments/modernComment_11A_A944F160.xml><?xml version="1.0" encoding="utf-8"?>
<p188:cmLst xmlns:a="http://schemas.openxmlformats.org/drawingml/2006/main" xmlns:r="http://schemas.openxmlformats.org/officeDocument/2006/relationships" xmlns:p188="http://schemas.microsoft.com/office/powerpoint/2018/8/main">
  <p188:cm id="{11F6684F-9180-4F3C-A998-ED2FD14540B1}" authorId="{7ED26B83-98E3-E225-F9C4-9E9DD7E141BD}" created="2024-08-27T20:13:22.342">
    <pc:sldMkLst xmlns:pc="http://schemas.microsoft.com/office/powerpoint/2013/main/command">
      <pc:docMk/>
      <pc:sldMk cId="1207335131" sldId="265"/>
    </pc:sldMkLst>
    <p188:txBody>
      <a:bodyPr/>
      <a:lstStyle/>
      <a:p>
        <a:r>
          <a:rPr lang="it-IT"/>
          <a:t>EXP3 is designed to continuously explore all options to guard against adversarial manipulation. While this robust exploration is essential in unpredictable environments, it leads to less efficient performance in our scenarios, where the optimal arm is relatively stable. In contrast, UCB1 focuses on exploiting the most promising arms once sufficient exploration has occurred, which has lead to better performance in such stable environment.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569D5-8C1F-4AF5-A4C8-61DE48633D1D}" type="datetimeFigureOut">
              <a:rPr lang="en-GB" smtClean="0"/>
              <a:t>07/09/2024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944275-5444-4303-AD37-CEDE960787B1}" type="slidenum">
              <a:rPr lang="en-GB" smtClean="0"/>
              <a:t>‹#›</a:t>
            </a:fld>
            <a:endParaRPr lang="en-GB"/>
          </a:p>
        </p:txBody>
      </p:sp>
    </p:spTree>
    <p:extLst>
      <p:ext uri="{BB962C8B-B14F-4D97-AF65-F5344CB8AC3E}">
        <p14:creationId xmlns:p14="http://schemas.microsoft.com/office/powerpoint/2010/main" val="4058362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944275-5444-4303-AD37-CEDE960787B1}" type="slidenum">
              <a:rPr lang="en-GB" smtClean="0"/>
              <a:t>40</a:t>
            </a:fld>
            <a:endParaRPr lang="en-GB"/>
          </a:p>
        </p:txBody>
      </p:sp>
    </p:spTree>
    <p:extLst>
      <p:ext uri="{BB962C8B-B14F-4D97-AF65-F5344CB8AC3E}">
        <p14:creationId xmlns:p14="http://schemas.microsoft.com/office/powerpoint/2010/main" val="1041897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19155541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8336697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233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619221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30600608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84095329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47844212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2597777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86758578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5480638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fade/>
  </p:transition>
  <p:hf sldNum="0" hdr="0" ftr="0" dt="0"/>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109_47F678DB.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microsoft.com/office/2018/10/relationships/comments" Target="../comments/modernComment_11A_A944F16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0.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0.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641534" y="4149725"/>
            <a:ext cx="7772400"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it-IT" sz="3600" b="1" i="0" u="none" strike="noStrike" kern="1200" cap="none" spc="0" normalizeH="0" baseline="0" noProof="0" dirty="0">
                <a:ln>
                  <a:noFill/>
                </a:ln>
                <a:solidFill>
                  <a:prstClr val="white"/>
                </a:solidFill>
                <a:effectLst/>
                <a:uLnTx/>
                <a:uFillTx/>
                <a:latin typeface="Arial"/>
                <a:ea typeface="+mj-ea"/>
                <a:cs typeface="Arial"/>
              </a:rPr>
              <a:t>Online Learning Application</a:t>
            </a:r>
          </a:p>
        </p:txBody>
      </p:sp>
      <p:sp>
        <p:nvSpPr>
          <p:cNvPr id="133" name="Sottotitolo 2"/>
          <p:cNvSpPr txBox="1">
            <a:spLocks/>
          </p:cNvSpPr>
          <p:nvPr/>
        </p:nvSpPr>
        <p:spPr>
          <a:xfrm>
            <a:off x="641534" y="5118100"/>
            <a:ext cx="7772400" cy="1333500"/>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it-IT" dirty="0">
                <a:solidFill>
                  <a:prstClr val="white"/>
                </a:solidFill>
              </a:rPr>
              <a:t>Project 2023-2024</a:t>
            </a:r>
            <a:endParaRPr kumimoji="0" lang="it-IT" sz="4400" b="1" i="0" u="none" strike="noStrike" kern="1200" cap="none" spc="0" normalizeH="0" baseline="0" noProof="0" dirty="0">
              <a:ln>
                <a:noFill/>
              </a:ln>
              <a:solidFill>
                <a:prstClr val="white"/>
              </a:solidFill>
              <a:effectLst/>
              <a:uLnTx/>
              <a:uFillTx/>
              <a:latin typeface="Arial"/>
              <a:ea typeface="+mj-ea"/>
              <a:cs typeface="Arial"/>
            </a:endParaRP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contenuto 2"/>
              <p:cNvSpPr>
                <a:spLocks noGrp="1"/>
              </p:cNvSpPr>
              <p:nvPr>
                <p:ph idx="1"/>
              </p:nvPr>
            </p:nvSpPr>
            <p:spPr/>
            <p:txBody>
              <a:bodyPr>
                <a:normAutofit fontScale="85000" lnSpcReduction="20000"/>
              </a:bodyPr>
              <a:lstStyle/>
              <a:p>
                <a:pPr marL="342900" indent="-342900">
                  <a:buFontTx/>
                  <a:buChar char="-"/>
                </a:pPr>
                <a:r>
                  <a:rPr lang="it-IT" b="1" dirty="0"/>
                  <a:t>Purchase </a:t>
                </a:r>
                <a:r>
                  <a:rPr lang="it-IT" b="1" dirty="0" err="1"/>
                  <a:t>probability</a:t>
                </a:r>
                <a:r>
                  <a:rPr lang="it-IT" dirty="0"/>
                  <a:t>: </a:t>
                </a:r>
                <a14:m>
                  <m:oMath xmlns:m="http://schemas.openxmlformats.org/officeDocument/2006/math">
                    <m:r>
                      <a:rPr lang="it-IT" b="0" i="1" smtClean="0">
                        <a:latin typeface="Cambria Math" panose="02040503050406030204" pitchFamily="18" charset="0"/>
                      </a:rPr>
                      <m:t>𝑝</m:t>
                    </m:r>
                    <m:d>
                      <m:dPr>
                        <m:ctrlPr>
                          <a:rPr lang="it-IT" b="0" i="1" smtClean="0">
                            <a:latin typeface="Cambria Math" panose="02040503050406030204" pitchFamily="18" charset="0"/>
                          </a:rPr>
                        </m:ctrlPr>
                      </m:dPr>
                      <m:e>
                        <m:r>
                          <a:rPr lang="it-IT" b="0" i="1" smtClean="0">
                            <a:latin typeface="Cambria Math" panose="02040503050406030204" pitchFamily="18" charset="0"/>
                          </a:rPr>
                          <m:t>𝑥</m:t>
                        </m:r>
                      </m:e>
                    </m:d>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1</m:t>
                        </m:r>
                      </m:num>
                      <m:den>
                        <m:sSup>
                          <m:sSupPr>
                            <m:ctrlPr>
                              <a:rPr lang="it-IT" b="0" i="1" smtClean="0">
                                <a:latin typeface="Cambria Math" panose="02040503050406030204" pitchFamily="18" charset="0"/>
                              </a:rPr>
                            </m:ctrlPr>
                          </m:sSupPr>
                          <m:e>
                            <m:r>
                              <a:rPr lang="it-IT" b="0" i="1" smtClean="0">
                                <a:latin typeface="Cambria Math" panose="02040503050406030204" pitchFamily="18" charset="0"/>
                              </a:rPr>
                              <m:t>𝑒</m:t>
                            </m:r>
                          </m:e>
                          <m:sup>
                            <m:r>
                              <a:rPr lang="it-IT" b="0" i="1" smtClean="0">
                                <a:latin typeface="Cambria Math" panose="02040503050406030204" pitchFamily="18" charset="0"/>
                              </a:rPr>
                              <m:t>−(</m:t>
                            </m:r>
                            <m:r>
                              <m:rPr>
                                <m:sty m:val="p"/>
                              </m:rPr>
                              <a:rPr lang="el-GR" b="0" i="1" smtClean="0">
                                <a:latin typeface="Cambria Math" panose="02040503050406030204" pitchFamily="18" charset="0"/>
                              </a:rPr>
                              <m:t>α</m:t>
                            </m:r>
                            <m:r>
                              <a:rPr lang="it-IT" b="0" i="1" smtClean="0">
                                <a:latin typeface="Cambria Math" panose="02040503050406030204" pitchFamily="18" charset="0"/>
                              </a:rPr>
                              <m:t>+ </m:t>
                            </m:r>
                            <m:r>
                              <m:rPr>
                                <m:sty m:val="p"/>
                              </m:rPr>
                              <a:rPr lang="el-GR" b="0" i="1" smtClean="0">
                                <a:latin typeface="Cambria Math" panose="02040503050406030204" pitchFamily="18" charset="0"/>
                              </a:rPr>
                              <m:t>β</m:t>
                            </m:r>
                            <m:r>
                              <a:rPr lang="it-IT" b="0" i="1" smtClean="0">
                                <a:latin typeface="Cambria Math" panose="02040503050406030204" pitchFamily="18" charset="0"/>
                              </a:rPr>
                              <m:t>∗</m:t>
                            </m:r>
                            <m:r>
                              <a:rPr lang="it-IT" b="0" i="1" smtClean="0">
                                <a:latin typeface="Cambria Math" panose="02040503050406030204" pitchFamily="18" charset="0"/>
                              </a:rPr>
                              <m:t>𝑥</m:t>
                            </m:r>
                            <m:r>
                              <a:rPr lang="it-IT" b="0" i="1" smtClean="0">
                                <a:latin typeface="Cambria Math" panose="02040503050406030204" pitchFamily="18" charset="0"/>
                              </a:rPr>
                              <m:t>)</m:t>
                            </m:r>
                          </m:sup>
                        </m:sSup>
                      </m:den>
                    </m:f>
                  </m:oMath>
                </a14:m>
                <a:endParaRPr lang="it-IT" dirty="0"/>
              </a:p>
              <a:p>
                <a:pPr marL="342900" indent="-342900">
                  <a:buFontTx/>
                  <a:buChar char="-"/>
                </a:pPr>
                <a:endParaRPr lang="it-IT" dirty="0"/>
              </a:p>
              <a:p>
                <a:pPr marL="342900" indent="-342900">
                  <a:buFontTx/>
                  <a:buChar char="-"/>
                </a:pPr>
                <a14:m>
                  <m:oMath xmlns:m="http://schemas.openxmlformats.org/officeDocument/2006/math">
                    <m:r>
                      <a:rPr lang="el-GR" b="1" i="1" smtClean="0">
                        <a:latin typeface="Cambria Math" panose="02040503050406030204" pitchFamily="18" charset="0"/>
                      </a:rPr>
                      <m:t>𝜷</m:t>
                    </m:r>
                  </m:oMath>
                </a14:m>
                <a:r>
                  <a:rPr lang="it-IT" b="1" dirty="0"/>
                  <a:t> </a:t>
                </a:r>
                <a:r>
                  <a:rPr lang="en-GB" b="1" dirty="0"/>
                  <a:t>parameter</a:t>
                </a:r>
                <a:r>
                  <a:rPr lang="it-IT" b="1" dirty="0"/>
                  <a:t> </a:t>
                </a:r>
                <a:r>
                  <a:rPr lang="en-GB" b="1" dirty="0"/>
                  <a:t>perturbations</a:t>
                </a:r>
                <a:r>
                  <a:rPr lang="it-IT" dirty="0"/>
                  <a:t>:</a:t>
                </a:r>
              </a:p>
              <a:p>
                <a:pPr marL="342900" indent="-342900">
                  <a:buFontTx/>
                  <a:buChar char="-"/>
                </a:pPr>
                <a:endParaRPr lang="it-IT" dirty="0"/>
              </a:p>
              <a:p>
                <a:pPr marL="1085850" lvl="1" indent="-342900">
                  <a:buFontTx/>
                  <a:buChar char="-"/>
                </a:pPr>
                <a:r>
                  <a:rPr lang="it-IT" b="1" dirty="0"/>
                  <a:t>Jump days</a:t>
                </a:r>
                <a:r>
                  <a:rPr lang="it-IT" dirty="0"/>
                  <a:t>: </a:t>
                </a:r>
              </a:p>
              <a:p>
                <a:pPr marL="1943100" lvl="3" indent="-342900">
                  <a:buFontTx/>
                  <a:buChar char="-"/>
                </a:pPr>
                <a:r>
                  <a:rPr lang="it-IT" dirty="0" err="1"/>
                  <a:t>Number</a:t>
                </a:r>
                <a:r>
                  <a:rPr lang="it-IT" dirty="0"/>
                  <a:t>: </a:t>
                </a:r>
                <a14:m>
                  <m:oMath xmlns:m="http://schemas.openxmlformats.org/officeDocument/2006/math">
                    <m:r>
                      <a:rPr lang="it-IT" b="0" i="1" smtClean="0">
                        <a:latin typeface="Cambria Math" panose="02040503050406030204" pitchFamily="18" charset="0"/>
                      </a:rPr>
                      <m:t>𝑃𝑜𝑖</m:t>
                    </m:r>
                    <m:r>
                      <a:rPr lang="it-IT" b="0" i="1" smtClean="0">
                        <a:latin typeface="Cambria Math" panose="02040503050406030204" pitchFamily="18" charset="0"/>
                      </a:rPr>
                      <m:t>(</m:t>
                    </m:r>
                    <m:r>
                      <m:rPr>
                        <m:sty m:val="p"/>
                      </m:rPr>
                      <a:rPr lang="el-GR" i="1">
                        <a:latin typeface="Cambria Math" panose="02040503050406030204" pitchFamily="18" charset="0"/>
                      </a:rPr>
                      <m:t>θ</m:t>
                    </m:r>
                    <m:r>
                      <a:rPr lang="it-IT" b="0" i="1" smtClean="0">
                        <a:latin typeface="Cambria Math" panose="02040503050406030204" pitchFamily="18" charset="0"/>
                      </a:rPr>
                      <m:t>)</m:t>
                    </m:r>
                  </m:oMath>
                </a14:m>
                <a:r>
                  <a:rPr lang="it-IT" dirty="0"/>
                  <a:t> </a:t>
                </a:r>
              </a:p>
              <a:p>
                <a:pPr marL="1943100" lvl="3" indent="-342900">
                  <a:buFontTx/>
                  <a:buChar char="-"/>
                </a:pPr>
                <a:r>
                  <a:rPr lang="it-IT" dirty="0" err="1"/>
                  <a:t>Magnitude</a:t>
                </a:r>
                <a:r>
                  <a:rPr lang="it-IT" dirty="0"/>
                  <a:t>: </a:t>
                </a:r>
                <a14:m>
                  <m:oMath xmlns:m="http://schemas.openxmlformats.org/officeDocument/2006/math">
                    <m:r>
                      <a:rPr lang="it-IT" b="0" i="1" smtClean="0">
                        <a:latin typeface="Cambria Math" panose="02040503050406030204" pitchFamily="18" charset="0"/>
                      </a:rPr>
                      <m:t>𝑁</m:t>
                    </m:r>
                    <m:r>
                      <a:rPr lang="it-IT" b="0" i="1" smtClean="0">
                        <a:latin typeface="Cambria Math" panose="02040503050406030204" pitchFamily="18" charset="0"/>
                      </a:rPr>
                      <m:t>(0, </m:t>
                    </m:r>
                    <m:r>
                      <a:rPr lang="it-IT" b="0" i="1" smtClean="0">
                        <a:latin typeface="Cambria Math" panose="02040503050406030204" pitchFamily="18" charset="0"/>
                      </a:rPr>
                      <m:t>𝑆</m:t>
                    </m:r>
                    <m:r>
                      <a:rPr lang="it-IT" b="0" i="1" smtClean="0">
                        <a:latin typeface="Cambria Math" panose="02040503050406030204" pitchFamily="18" charset="0"/>
                      </a:rPr>
                      <m:t>)</m:t>
                    </m:r>
                  </m:oMath>
                </a14:m>
                <a:endParaRPr lang="it-IT" dirty="0"/>
              </a:p>
              <a:p>
                <a:pPr lvl="3" indent="0">
                  <a:buNone/>
                </a:pPr>
                <a:endParaRPr lang="it-IT" dirty="0"/>
              </a:p>
              <a:p>
                <a:pPr marL="1085850" lvl="1" indent="-342900">
                  <a:buFontTx/>
                  <a:buChar char="-"/>
                </a:pPr>
                <a:r>
                  <a:rPr lang="it-IT" b="1" dirty="0" err="1"/>
                  <a:t>Normal</a:t>
                </a:r>
                <a:r>
                  <a:rPr lang="it-IT" b="1" dirty="0"/>
                  <a:t> days</a:t>
                </a:r>
                <a:r>
                  <a:rPr lang="it-IT" dirty="0"/>
                  <a:t>:</a:t>
                </a:r>
              </a:p>
              <a:p>
                <a:pPr marL="1943100" lvl="3" indent="-342900">
                  <a:buFontTx/>
                  <a:buChar char="-"/>
                </a:pPr>
                <a:r>
                  <a:rPr lang="it-IT" dirty="0" err="1"/>
                  <a:t>Magnitude</a:t>
                </a:r>
                <a:r>
                  <a:rPr lang="it-IT" dirty="0"/>
                  <a:t>: </a:t>
                </a:r>
                <a14:m>
                  <m:oMath xmlns:m="http://schemas.openxmlformats.org/officeDocument/2006/math">
                    <m:r>
                      <a:rPr lang="it-IT" b="0" i="1" smtClean="0">
                        <a:latin typeface="Cambria Math" panose="02040503050406030204" pitchFamily="18" charset="0"/>
                      </a:rPr>
                      <m:t>𝑁</m:t>
                    </m:r>
                    <m:r>
                      <a:rPr lang="it-IT" b="0" i="1" smtClean="0">
                        <a:latin typeface="Cambria Math" panose="02040503050406030204" pitchFamily="18" charset="0"/>
                      </a:rPr>
                      <m:t>(0, </m:t>
                    </m:r>
                    <m:r>
                      <a:rPr lang="it-IT" b="0" i="1" smtClean="0">
                        <a:latin typeface="Cambria Math" panose="02040503050406030204" pitchFamily="18" charset="0"/>
                      </a:rPr>
                      <m:t>𝑠</m:t>
                    </m:r>
                    <m:r>
                      <a:rPr lang="it-IT" b="0" i="1" smtClean="0">
                        <a:latin typeface="Cambria Math" panose="02040503050406030204" pitchFamily="18" charset="0"/>
                      </a:rPr>
                      <m:t>)</m:t>
                    </m:r>
                  </m:oMath>
                </a14:m>
                <a:endParaRPr lang="it-IT" dirty="0"/>
              </a:p>
              <a:p>
                <a:pPr lvl="3" indent="0">
                  <a:buNone/>
                </a:pPr>
                <a:endParaRPr lang="it-IT" dirty="0"/>
              </a:p>
              <a:p>
                <a:pPr marL="1085850" lvl="1" indent="-342900">
                  <a:buFontTx/>
                  <a:buChar char="-"/>
                </a:pPr>
                <a:r>
                  <a:rPr lang="it-IT" b="1" dirty="0"/>
                  <a:t>Length </a:t>
                </a:r>
                <a:r>
                  <a:rPr lang="it-IT" b="1" dirty="0" err="1"/>
                  <a:t>between</a:t>
                </a:r>
                <a:r>
                  <a:rPr lang="it-IT" b="1" dirty="0"/>
                  <a:t> </a:t>
                </a:r>
                <a:r>
                  <a:rPr lang="it-IT" b="1" dirty="0" err="1"/>
                  <a:t>jumps</a:t>
                </a:r>
                <a:r>
                  <a:rPr lang="it-IT" dirty="0"/>
                  <a:t>:</a:t>
                </a:r>
              </a:p>
              <a:p>
                <a:pPr marL="1943100" lvl="3" indent="-342900">
                  <a:buFontTx/>
                  <a:buChar char="-"/>
                </a:pPr>
                <a14:m>
                  <m:oMath xmlns:m="http://schemas.openxmlformats.org/officeDocument/2006/math">
                    <m:r>
                      <a:rPr lang="it-IT" b="0" i="1" smtClean="0">
                        <a:latin typeface="Cambria Math" panose="02040503050406030204" pitchFamily="18" charset="0"/>
                      </a:rPr>
                      <m:t>𝑁</m:t>
                    </m:r>
                    <m:r>
                      <a:rPr lang="it-IT" b="0" i="1" smtClean="0">
                        <a:latin typeface="Cambria Math" panose="02040503050406030204" pitchFamily="18" charset="0"/>
                      </a:rPr>
                      <m:t>(</m:t>
                    </m:r>
                    <m:r>
                      <m:rPr>
                        <m:sty m:val="p"/>
                      </m:rPr>
                      <a:rPr lang="el-GR" i="1">
                        <a:latin typeface="Cambria Math" panose="02040503050406030204" pitchFamily="18" charset="0"/>
                      </a:rPr>
                      <m:t>μ</m:t>
                    </m:r>
                    <m:r>
                      <a:rPr lang="it-IT" b="0" i="1" smtClean="0">
                        <a:latin typeface="Cambria Math" panose="02040503050406030204" pitchFamily="18" charset="0"/>
                      </a:rPr>
                      <m:t>, </m:t>
                    </m:r>
                    <m:sSup>
                      <m:sSupPr>
                        <m:ctrlPr>
                          <a:rPr lang="it-IT" b="0" i="1" smtClean="0">
                            <a:latin typeface="Cambria Math" panose="02040503050406030204" pitchFamily="18" charset="0"/>
                          </a:rPr>
                        </m:ctrlPr>
                      </m:sSupPr>
                      <m:e>
                        <m:r>
                          <m:rPr>
                            <m:sty m:val="p"/>
                          </m:rPr>
                          <a:rPr lang="el-GR" i="1">
                            <a:latin typeface="Cambria Math" panose="02040503050406030204" pitchFamily="18" charset="0"/>
                          </a:rPr>
                          <m:t>σ</m:t>
                        </m:r>
                      </m:e>
                      <m:sup>
                        <m:r>
                          <a:rPr lang="it-IT" b="0" i="1" smtClean="0">
                            <a:latin typeface="Cambria Math" panose="02040503050406030204" pitchFamily="18" charset="0"/>
                          </a:rPr>
                          <m:t>2</m:t>
                        </m:r>
                      </m:sup>
                    </m:sSup>
                    <m:r>
                      <a:rPr lang="it-IT" b="0" i="1" smtClean="0">
                        <a:latin typeface="Cambria Math" panose="02040503050406030204" pitchFamily="18" charset="0"/>
                      </a:rPr>
                      <m:t>)</m:t>
                    </m:r>
                  </m:oMath>
                </a14:m>
                <a:endParaRPr lang="it-IT" dirty="0"/>
              </a:p>
              <a:p>
                <a:pPr lvl="3" indent="0">
                  <a:buNone/>
                </a:pPr>
                <a:endParaRPr lang="it-IT" dirty="0"/>
              </a:p>
              <a:p>
                <a:pPr lvl="3" indent="0">
                  <a:buNone/>
                </a:pPr>
                <a:r>
                  <a:rPr lang="it-IT" dirty="0"/>
                  <a:t> </a:t>
                </a:r>
              </a:p>
              <a:p>
                <a:pPr lvl="1" indent="0">
                  <a:buNone/>
                </a:pPr>
                <a:endParaRPr lang="it-IT" dirty="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blipFill>
                <a:blip r:embed="rId2"/>
                <a:stretch>
                  <a:fillRect l="-659" t="-94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B263A97C-F859-BCF2-1F0A-28A27E56365D}"/>
                  </a:ext>
                </a:extLst>
              </p:cNvPr>
              <p:cNvSpPr txBox="1"/>
              <p:nvPr/>
            </p:nvSpPr>
            <p:spPr>
              <a:xfrm>
                <a:off x="5943599" y="2961978"/>
                <a:ext cx="2635995" cy="2462213"/>
              </a:xfrm>
              <a:prstGeom prst="rect">
                <a:avLst/>
              </a:prstGeom>
              <a:no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900" b="1" i="0" u="none" strike="noStrike" kern="1200" cap="none" spc="0" normalizeH="0" baseline="0" noProof="0" dirty="0" err="1">
                    <a:ln>
                      <a:noFill/>
                    </a:ln>
                    <a:solidFill>
                      <a:prstClr val="black"/>
                    </a:solidFill>
                    <a:effectLst/>
                    <a:uLnTx/>
                    <a:uFillTx/>
                    <a:latin typeface="Calibri"/>
                    <a:ea typeface="+mn-ea"/>
                    <a:cs typeface="+mn-cs"/>
                  </a:rPr>
                  <a:t>Hyperparameters</a:t>
                </a:r>
                <a:endParaRPr kumimoji="0" lang="it-IT" sz="19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a:ea typeface="+mn-ea"/>
                    <a:cs typeface="+mn-cs"/>
                  </a:rPr>
                  <a:t>- 1 </a:t>
                </a:r>
                <a:r>
                  <a:rPr kumimoji="0" lang="it-IT" sz="1800" b="0" i="0" u="none" strike="noStrike" kern="1200" cap="none" spc="0" normalizeH="0" baseline="0" noProof="0" dirty="0" err="1">
                    <a:ln>
                      <a:noFill/>
                    </a:ln>
                    <a:solidFill>
                      <a:prstClr val="black"/>
                    </a:solidFill>
                    <a:effectLst/>
                    <a:uLnTx/>
                    <a:uFillTx/>
                    <a:latin typeface="Calibri"/>
                    <a:ea typeface="+mn-ea"/>
                    <a:cs typeface="+mn-cs"/>
                  </a:rPr>
                  <a:t>Year</a:t>
                </a:r>
                <a:r>
                  <a:rPr kumimoji="0" lang="it-IT" sz="1800" b="0" i="0" u="none" strike="noStrike" kern="1200" cap="none" spc="0" normalizeH="0" baseline="0" noProof="0" dirty="0">
                    <a:ln>
                      <a:noFill/>
                    </a:ln>
                    <a:solidFill>
                      <a:prstClr val="black"/>
                    </a:solidFill>
                    <a:effectLst/>
                    <a:uLnTx/>
                    <a:uFillTx/>
                    <a:latin typeface="Calibri"/>
                    <a:ea typeface="+mn-ea"/>
                    <a:cs typeface="+mn-cs"/>
                  </a:rPr>
                  <a:t>, 4 Seasons: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a:ea typeface="+mn-ea"/>
                    <a:cs typeface="+mn-cs"/>
                  </a:rPr>
                  <a:t>	- </a:t>
                </a:r>
                <a14:m>
                  <m:oMath xmlns:m="http://schemas.openxmlformats.org/officeDocument/2006/math">
                    <m:r>
                      <m:rPr>
                        <m:sty m:val="p"/>
                      </m:rP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θ</m:t>
                    </m:r>
                    <m: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a:ea typeface="+mn-ea"/>
                    <a:cs typeface="+mn-cs"/>
                  </a:rPr>
                  <a:t>= 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a:ea typeface="+mn-ea"/>
                    <a:cs typeface="+mn-cs"/>
                  </a:rPr>
                  <a:t>	- </a:t>
                </a:r>
                <a14:m>
                  <m:oMath xmlns:m="http://schemas.openxmlformats.org/officeDocument/2006/math">
                    <m:r>
                      <m:rPr>
                        <m:sty m:val="p"/>
                      </m:rP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μ</m:t>
                    </m:r>
                    <m: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a:ea typeface="+mn-ea"/>
                    <a:cs typeface="+mn-cs"/>
                  </a:rPr>
                  <a:t>= 90, </a:t>
                </a:r>
                <a14:m>
                  <m:oMath xmlns:m="http://schemas.openxmlformats.org/officeDocument/2006/math">
                    <m:sSup>
                      <m:sSup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σ</m:t>
                        </m:r>
                      </m:e>
                      <m:sup>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a:ea typeface="+mn-ea"/>
                    <a:cs typeface="+mn-cs"/>
                  </a:rPr>
                  <a:t>= 30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a:ea typeface="+mn-ea"/>
                    <a:cs typeface="+mn-cs"/>
                  </a:rPr>
                  <a:t>Probability</a:t>
                </a:r>
                <a:r>
                  <a:rPr kumimoji="0" lang="it-IT" sz="1800" b="0" i="0" u="none" strike="noStrike" kern="1200" cap="none" spc="0" normalizeH="0" baseline="0" noProof="0" dirty="0">
                    <a:ln>
                      <a:noFill/>
                    </a:ln>
                    <a:solidFill>
                      <a:prstClr val="black"/>
                    </a:solidFill>
                    <a:effectLst/>
                    <a:uLnTx/>
                    <a:uFillTx/>
                    <a:latin typeface="Calibri"/>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a:ea typeface="+mn-ea"/>
                    <a:cs typeface="+mn-cs"/>
                  </a:rPr>
                  <a:t>consistent</a:t>
                </a:r>
                <a:r>
                  <a:rPr kumimoji="0" lang="it-IT" sz="1800" b="0" i="0" u="none" strike="noStrike" kern="1200" cap="none" spc="0" normalizeH="0" baseline="0" noProof="0" dirty="0">
                    <a:ln>
                      <a:noFill/>
                    </a:ln>
                    <a:solidFill>
                      <a:prstClr val="black"/>
                    </a:solidFill>
                    <a:effectLst/>
                    <a:uLnTx/>
                    <a:uFillTx/>
                    <a:latin typeface="Calibri"/>
                    <a:ea typeface="+mn-ea"/>
                    <a:cs typeface="+mn-cs"/>
                  </a:rPr>
                  <a:t>:</a:t>
                </a:r>
              </a:p>
              <a:p>
                <a:pPr marL="742950" marR="0" lvl="1" indent="-285750" algn="l" defTabSz="457200" rtl="0" eaLnBrk="1" fontAlgn="auto" latinLnBrk="0" hangingPunct="1">
                  <a:lnSpc>
                    <a:spcPct val="100000"/>
                  </a:lnSpc>
                  <a:spcBef>
                    <a:spcPts val="0"/>
                  </a:spcBef>
                  <a:spcAft>
                    <a:spcPts val="0"/>
                  </a:spcAft>
                  <a:buClrTx/>
                  <a:buSzTx/>
                  <a:buFontTx/>
                  <a:buChar char="-"/>
                  <a:tabLst/>
                  <a:defRPr/>
                </a:pPr>
                <a14:m>
                  <m:oMath xmlns:m="http://schemas.openxmlformats.org/officeDocument/2006/math">
                    <m:r>
                      <m:rPr>
                        <m:sty m:val="p"/>
                      </m:rP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α</m:t>
                    </m:r>
                    <m: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a:ea typeface="+mn-ea"/>
                    <a:cs typeface="+mn-cs"/>
                  </a:rPr>
                  <a:t>= 1</a:t>
                </a:r>
              </a:p>
              <a:p>
                <a:pPr marL="742950" marR="0" lvl="1" indent="-285750" algn="l" defTabSz="457200" rtl="0" eaLnBrk="1" fontAlgn="auto" latinLnBrk="0" hangingPunct="1">
                  <a:lnSpc>
                    <a:spcPct val="100000"/>
                  </a:lnSpc>
                  <a:spcBef>
                    <a:spcPts val="0"/>
                  </a:spcBef>
                  <a:spcAft>
                    <a:spcPts val="0"/>
                  </a:spcAft>
                  <a:buClrTx/>
                  <a:buSzTx/>
                  <a:buFontTx/>
                  <a:buChar char="-"/>
                  <a:tabLst/>
                  <a:defRPr/>
                </a:pPr>
                <a14:m>
                  <m:oMath xmlns:m="http://schemas.openxmlformats.org/officeDocument/2006/math">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a:ea typeface="+mn-ea"/>
                    <a:cs typeface="+mn-cs"/>
                  </a:rPr>
                  <a:t>= 2</a:t>
                </a:r>
              </a:p>
              <a:p>
                <a:pPr marL="742950" marR="0" lvl="1" indent="-285750" algn="l" defTabSz="457200" rtl="0" eaLnBrk="1" fontAlgn="auto" latinLnBrk="0" hangingPunct="1">
                  <a:lnSpc>
                    <a:spcPct val="100000"/>
                  </a:lnSpc>
                  <a:spcBef>
                    <a:spcPts val="0"/>
                  </a:spcBef>
                  <a:spcAft>
                    <a:spcPts val="0"/>
                  </a:spcAft>
                  <a:buClrTx/>
                  <a:buSzTx/>
                  <a:buFontTx/>
                  <a:buChar char="-"/>
                  <a:tabLst/>
                  <a:defRPr/>
                </a:pPr>
                <a14:m>
                  <m:oMath xmlns:m="http://schemas.openxmlformats.org/officeDocument/2006/math">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a:ea typeface="+mn-ea"/>
                    <a:cs typeface="+mn-cs"/>
                  </a:rPr>
                  <a:t>= 0.01</a:t>
                </a:r>
              </a:p>
            </p:txBody>
          </p:sp>
        </mc:Choice>
        <mc:Fallback xmlns="">
          <p:sp>
            <p:nvSpPr>
              <p:cNvPr id="5" name="CasellaDiTesto 4">
                <a:extLst>
                  <a:ext uri="{FF2B5EF4-FFF2-40B4-BE49-F238E27FC236}">
                    <a16:creationId xmlns:a16="http://schemas.microsoft.com/office/drawing/2014/main" id="{B263A97C-F859-BCF2-1F0A-28A27E56365D}"/>
                  </a:ext>
                </a:extLst>
              </p:cNvPr>
              <p:cNvSpPr txBox="1">
                <a:spLocks noRot="1" noChangeAspect="1" noMove="1" noResize="1" noEditPoints="1" noAdjustHandles="1" noChangeArrowheads="1" noChangeShapeType="1" noTextEdit="1"/>
              </p:cNvSpPr>
              <p:nvPr/>
            </p:nvSpPr>
            <p:spPr>
              <a:xfrm>
                <a:off x="5943599" y="2961978"/>
                <a:ext cx="2635995" cy="2462213"/>
              </a:xfrm>
              <a:prstGeom prst="rect">
                <a:avLst/>
              </a:prstGeom>
              <a:blipFill>
                <a:blip r:embed="rId3"/>
                <a:stretch>
                  <a:fillRect l="-1613" t="-985" b="-2217"/>
                </a:stretch>
              </a:blipFill>
              <a:ln>
                <a:solidFill>
                  <a:schemeClr val="tx1"/>
                </a:solidFill>
              </a:ln>
            </p:spPr>
            <p:txBody>
              <a:bodyPr/>
              <a:lstStyle/>
              <a:p>
                <a:r>
                  <a:rPr lang="it-IT">
                    <a:noFill/>
                  </a:rPr>
                  <a:t> </a:t>
                </a:r>
              </a:p>
            </p:txBody>
          </p:sp>
        </mc:Fallback>
      </mc:AlternateContent>
      <p:sp>
        <p:nvSpPr>
          <p:cNvPr id="7" name="Titolo 1">
            <a:extLst>
              <a:ext uri="{FF2B5EF4-FFF2-40B4-BE49-F238E27FC236}">
                <a16:creationId xmlns:a16="http://schemas.microsoft.com/office/drawing/2014/main" id="{BD6CD989-36A5-E7F6-EE7A-9DEF78E3B242}"/>
              </a:ext>
            </a:extLst>
          </p:cNvPr>
          <p:cNvSpPr>
            <a:spLocks noGrp="1"/>
          </p:cNvSpPr>
          <p:nvPr>
            <p:ph type="title"/>
          </p:nvPr>
        </p:nvSpPr>
        <p:spPr>
          <a:xfrm>
            <a:off x="288521" y="139166"/>
            <a:ext cx="8581043" cy="840400"/>
          </a:xfrm>
        </p:spPr>
        <p:txBody>
          <a:bodyPr>
            <a:normAutofit/>
          </a:bodyPr>
          <a:lstStyle/>
          <a:p>
            <a:r>
              <a:rPr lang="it-IT" sz="3600" dirty="0"/>
              <a:t>Environment</a:t>
            </a:r>
          </a:p>
        </p:txBody>
      </p:sp>
    </p:spTree>
    <p:extLst>
      <p:ext uri="{BB962C8B-B14F-4D97-AF65-F5344CB8AC3E}">
        <p14:creationId xmlns:p14="http://schemas.microsoft.com/office/powerpoint/2010/main" val="1567048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D01173-C840-2618-BB04-81ACEFACF31B}"/>
              </a:ext>
            </a:extLst>
          </p:cNvPr>
          <p:cNvSpPr>
            <a:spLocks noGrp="1"/>
          </p:cNvSpPr>
          <p:nvPr>
            <p:ph type="title"/>
          </p:nvPr>
        </p:nvSpPr>
        <p:spPr/>
        <p:txBody>
          <a:bodyPr>
            <a:normAutofit/>
          </a:bodyPr>
          <a:lstStyle/>
          <a:p>
            <a:r>
              <a:rPr lang="it-IT" sz="3600" dirty="0"/>
              <a:t>Environment</a:t>
            </a:r>
          </a:p>
        </p:txBody>
      </p:sp>
      <p:pic>
        <p:nvPicPr>
          <p:cNvPr id="21" name="Segnaposto contenuto 20" descr="Immagine che contiene linea, diagramma, Rettangolo&#10;&#10;Descrizione generata automaticamente">
            <a:extLst>
              <a:ext uri="{FF2B5EF4-FFF2-40B4-BE49-F238E27FC236}">
                <a16:creationId xmlns:a16="http://schemas.microsoft.com/office/drawing/2014/main" id="{CC2B8E6A-0EB5-CDCD-C89A-1A336719CB99}"/>
              </a:ext>
            </a:extLst>
          </p:cNvPr>
          <p:cNvPicPr>
            <a:picLocks noGrp="1" noChangeAspect="1"/>
          </p:cNvPicPr>
          <p:nvPr>
            <p:ph idx="1"/>
          </p:nvPr>
        </p:nvPicPr>
        <p:blipFill>
          <a:blip r:embed="rId2"/>
          <a:stretch>
            <a:fillRect/>
          </a:stretch>
        </p:blipFill>
        <p:spPr>
          <a:xfrm>
            <a:off x="4906723" y="1262708"/>
            <a:ext cx="3621636" cy="2414425"/>
          </a:xfrm>
        </p:spPr>
      </p:pic>
      <p:pic>
        <p:nvPicPr>
          <p:cNvPr id="23" name="Immagine 22" descr="Immagine che contiene diagramma, Rettangolo, linea, design&#10;&#10;Descrizione generata automaticamente">
            <a:extLst>
              <a:ext uri="{FF2B5EF4-FFF2-40B4-BE49-F238E27FC236}">
                <a16:creationId xmlns:a16="http://schemas.microsoft.com/office/drawing/2014/main" id="{79411076-CBAC-A2BB-D919-C7561384C3CC}"/>
              </a:ext>
            </a:extLst>
          </p:cNvPr>
          <p:cNvPicPr>
            <a:picLocks noChangeAspect="1"/>
          </p:cNvPicPr>
          <p:nvPr/>
        </p:nvPicPr>
        <p:blipFill>
          <a:blip r:embed="rId3"/>
          <a:stretch>
            <a:fillRect/>
          </a:stretch>
        </p:blipFill>
        <p:spPr>
          <a:xfrm>
            <a:off x="4906723" y="3620615"/>
            <a:ext cx="3621638" cy="2414425"/>
          </a:xfrm>
          <a:prstGeom prst="rect">
            <a:avLst/>
          </a:prstGeom>
        </p:spPr>
      </p:pic>
      <p:pic>
        <p:nvPicPr>
          <p:cNvPr id="4" name="Immagine 3" descr="Immagine che contiene linea, diagramma, Diagramma, Rettangolo&#10;&#10;Descrizione generata automaticamente">
            <a:extLst>
              <a:ext uri="{FF2B5EF4-FFF2-40B4-BE49-F238E27FC236}">
                <a16:creationId xmlns:a16="http://schemas.microsoft.com/office/drawing/2014/main" id="{590BA973-6210-EB6F-0254-678ACE43877F}"/>
              </a:ext>
            </a:extLst>
          </p:cNvPr>
          <p:cNvPicPr>
            <a:picLocks noChangeAspect="1"/>
          </p:cNvPicPr>
          <p:nvPr/>
        </p:nvPicPr>
        <p:blipFill>
          <a:blip r:embed="rId4"/>
          <a:stretch>
            <a:fillRect/>
          </a:stretch>
        </p:blipFill>
        <p:spPr>
          <a:xfrm>
            <a:off x="615639" y="3617460"/>
            <a:ext cx="3621639" cy="2414426"/>
          </a:xfrm>
          <a:prstGeom prst="rect">
            <a:avLst/>
          </a:prstGeom>
        </p:spPr>
      </p:pic>
      <p:sp>
        <p:nvSpPr>
          <p:cNvPr id="5" name="CasellaDiTesto 4">
            <a:extLst>
              <a:ext uri="{FF2B5EF4-FFF2-40B4-BE49-F238E27FC236}">
                <a16:creationId xmlns:a16="http://schemas.microsoft.com/office/drawing/2014/main" id="{823DBA5B-8846-EED7-6686-4F27FCA347C8}"/>
              </a:ext>
            </a:extLst>
          </p:cNvPr>
          <p:cNvSpPr txBox="1"/>
          <p:nvPr/>
        </p:nvSpPr>
        <p:spPr>
          <a:xfrm>
            <a:off x="1106128" y="1454259"/>
            <a:ext cx="2750575" cy="1815882"/>
          </a:xfrm>
          <a:prstGeom prst="rect">
            <a:avLst/>
          </a:prstGeom>
          <a:noFill/>
          <a:ln>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Here are some </a:t>
            </a:r>
            <a:r>
              <a:rPr lang="en-US" sz="1600" b="1" dirty="0"/>
              <a:t>interesting situations</a:t>
            </a:r>
            <a:r>
              <a:rPr lang="en-US" sz="1600" dirty="0"/>
              <a:t> that arose from the simulations. Moving clockwise, we can observe the cases of a </a:t>
            </a:r>
            <a:r>
              <a:rPr lang="en-US" sz="1600" b="1" dirty="0"/>
              <a:t>successful</a:t>
            </a:r>
            <a:r>
              <a:rPr lang="en-US" sz="1600" dirty="0"/>
              <a:t>, </a:t>
            </a:r>
            <a:r>
              <a:rPr lang="en-US" sz="1600" b="1" dirty="0"/>
              <a:t>unsuccessful</a:t>
            </a:r>
            <a:r>
              <a:rPr lang="en-US" sz="1600" dirty="0"/>
              <a:t>, and </a:t>
            </a:r>
            <a:r>
              <a:rPr lang="en-US" sz="1600" b="1" dirty="0"/>
              <a:t>fluctuating product</a:t>
            </a:r>
            <a:r>
              <a:rPr lang="en-US" sz="1600" dirty="0"/>
              <a:t>.</a:t>
            </a:r>
            <a:endParaRPr lang="it-IT" sz="1600" dirty="0"/>
          </a:p>
        </p:txBody>
      </p:sp>
    </p:spTree>
    <p:extLst>
      <p:ext uri="{BB962C8B-B14F-4D97-AF65-F5344CB8AC3E}">
        <p14:creationId xmlns:p14="http://schemas.microsoft.com/office/powerpoint/2010/main" val="32717599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A893D5-41F6-25D3-E346-F992423768C3}"/>
              </a:ext>
            </a:extLst>
          </p:cNvPr>
          <p:cNvSpPr>
            <a:spLocks noGrp="1"/>
          </p:cNvSpPr>
          <p:nvPr>
            <p:ph type="title"/>
          </p:nvPr>
        </p:nvSpPr>
        <p:spPr>
          <a:xfrm>
            <a:off x="288521" y="139166"/>
            <a:ext cx="8581043" cy="840400"/>
          </a:xfrm>
        </p:spPr>
        <p:txBody>
          <a:bodyPr>
            <a:normAutofit fontScale="90000"/>
          </a:bodyPr>
          <a:lstStyle/>
          <a:p>
            <a:r>
              <a:rPr lang="it-IT" sz="4000" dirty="0"/>
              <a:t>Environment</a:t>
            </a:r>
            <a:br>
              <a:rPr lang="it-IT" sz="3600" dirty="0"/>
            </a:br>
            <a:r>
              <a:rPr lang="it-IT" dirty="0" err="1"/>
              <a:t>Unsuccessful</a:t>
            </a:r>
            <a:r>
              <a:rPr lang="it-IT" dirty="0"/>
              <a:t> Product</a:t>
            </a:r>
          </a:p>
        </p:txBody>
      </p:sp>
      <p:pic>
        <p:nvPicPr>
          <p:cNvPr id="5" name="Segnaposto contenuto 4" descr="Immagine che contiene diagramma, Rettangolo, linea, design&#10;&#10;Descrizione generata automaticamente">
            <a:extLst>
              <a:ext uri="{FF2B5EF4-FFF2-40B4-BE49-F238E27FC236}">
                <a16:creationId xmlns:a16="http://schemas.microsoft.com/office/drawing/2014/main" id="{92FB34A3-940F-C3C2-FEDF-171D1C8F0D0E}"/>
              </a:ext>
            </a:extLst>
          </p:cNvPr>
          <p:cNvPicPr>
            <a:picLocks noGrp="1" noChangeAspect="1"/>
          </p:cNvPicPr>
          <p:nvPr>
            <p:ph idx="1"/>
          </p:nvPr>
        </p:nvPicPr>
        <p:blipFill>
          <a:blip r:embed="rId2"/>
          <a:stretch>
            <a:fillRect/>
          </a:stretch>
        </p:blipFill>
        <p:spPr>
          <a:xfrm>
            <a:off x="622102" y="1277866"/>
            <a:ext cx="3635651" cy="2423768"/>
          </a:xfrm>
        </p:spPr>
      </p:pic>
      <p:pic>
        <p:nvPicPr>
          <p:cNvPr id="7" name="Immagine 6" descr="Immagine che contiene schermata, linea&#10;&#10;Descrizione generata automaticamente">
            <a:extLst>
              <a:ext uri="{FF2B5EF4-FFF2-40B4-BE49-F238E27FC236}">
                <a16:creationId xmlns:a16="http://schemas.microsoft.com/office/drawing/2014/main" id="{67B03D7D-49A7-F6EB-412D-94996EE37040}"/>
              </a:ext>
            </a:extLst>
          </p:cNvPr>
          <p:cNvPicPr>
            <a:picLocks noChangeAspect="1"/>
          </p:cNvPicPr>
          <p:nvPr/>
        </p:nvPicPr>
        <p:blipFill>
          <a:blip r:embed="rId3"/>
          <a:stretch>
            <a:fillRect/>
          </a:stretch>
        </p:blipFill>
        <p:spPr>
          <a:xfrm>
            <a:off x="161590" y="3701634"/>
            <a:ext cx="8820819" cy="2205205"/>
          </a:xfrm>
          <a:prstGeom prst="rect">
            <a:avLst/>
          </a:prstGeom>
        </p:spPr>
      </p:pic>
      <p:sp>
        <p:nvSpPr>
          <p:cNvPr id="8" name="CasellaDiTesto 7">
            <a:extLst>
              <a:ext uri="{FF2B5EF4-FFF2-40B4-BE49-F238E27FC236}">
                <a16:creationId xmlns:a16="http://schemas.microsoft.com/office/drawing/2014/main" id="{787EB14D-4F16-55B0-CBC3-5E7AB2B28884}"/>
              </a:ext>
            </a:extLst>
          </p:cNvPr>
          <p:cNvSpPr txBox="1"/>
          <p:nvPr/>
        </p:nvSpPr>
        <p:spPr>
          <a:xfrm>
            <a:off x="4564423" y="1832768"/>
            <a:ext cx="4111316" cy="1015663"/>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Calibri"/>
                <a:ea typeface="+mn-ea"/>
                <a:cs typeface="+mn-cs"/>
              </a:rPr>
              <a:t>In the </a:t>
            </a:r>
            <a:r>
              <a:rPr kumimoji="0" lang="it-IT" sz="2000" b="0" i="0" u="none" strike="noStrike" kern="1200" cap="none" spc="0" normalizeH="0" baseline="0" noProof="0" dirty="0" err="1">
                <a:ln>
                  <a:noFill/>
                </a:ln>
                <a:solidFill>
                  <a:prstClr val="black"/>
                </a:solidFill>
                <a:effectLst/>
                <a:uLnTx/>
                <a:uFillTx/>
                <a:latin typeface="Calibri"/>
                <a:ea typeface="+mn-ea"/>
                <a:cs typeface="+mn-cs"/>
              </a:rPr>
              <a:t>graphs</a:t>
            </a:r>
            <a:r>
              <a:rPr kumimoji="0" lang="it-IT" sz="2000" b="0" i="0" u="none" strike="noStrike" kern="1200" cap="none" spc="0" normalizeH="0" baseline="0" noProof="0" dirty="0">
                <a:ln>
                  <a:noFill/>
                </a:ln>
                <a:solidFill>
                  <a:prstClr val="black"/>
                </a:solidFill>
                <a:effectLst/>
                <a:uLnTx/>
                <a:uFillTx/>
                <a:latin typeface="Calibri"/>
                <a:ea typeface="+mn-ea"/>
                <a:cs typeface="+mn-cs"/>
              </a:rPr>
              <a:t> </a:t>
            </a:r>
            <a:r>
              <a:rPr kumimoji="0" lang="it-IT" sz="2000" b="0" i="0" u="none" strike="noStrike" kern="1200" cap="none" spc="0" normalizeH="0" baseline="0" noProof="0" dirty="0" err="1">
                <a:ln>
                  <a:noFill/>
                </a:ln>
                <a:solidFill>
                  <a:prstClr val="black"/>
                </a:solidFill>
                <a:effectLst/>
                <a:uLnTx/>
                <a:uFillTx/>
                <a:latin typeface="Calibri"/>
                <a:ea typeface="+mn-ea"/>
                <a:cs typeface="+mn-cs"/>
              </a:rPr>
              <a:t>below</a:t>
            </a:r>
            <a:r>
              <a:rPr kumimoji="0" lang="it-IT" sz="2000" b="0" i="0" u="none" strike="noStrike" kern="1200" cap="none" spc="0" normalizeH="0" baseline="0" noProof="0" dirty="0">
                <a:ln>
                  <a:noFill/>
                </a:ln>
                <a:solidFill>
                  <a:prstClr val="black"/>
                </a:solidFill>
                <a:effectLst/>
                <a:uLnTx/>
                <a:uFillTx/>
                <a:latin typeface="Calibri"/>
                <a:ea typeface="+mn-ea"/>
                <a:cs typeface="+mn-cs"/>
              </a:rPr>
              <a:t> one can </a:t>
            </a:r>
            <a:r>
              <a:rPr kumimoji="0" lang="it-IT" sz="2000" b="0" i="0" u="none" strike="noStrike" kern="1200" cap="none" spc="0" normalizeH="0" baseline="0" noProof="0" dirty="0" err="1">
                <a:ln>
                  <a:noFill/>
                </a:ln>
                <a:solidFill>
                  <a:prstClr val="black"/>
                </a:solidFill>
                <a:effectLst/>
                <a:uLnTx/>
                <a:uFillTx/>
                <a:latin typeface="Calibri"/>
                <a:ea typeface="+mn-ea"/>
                <a:cs typeface="+mn-cs"/>
              </a:rPr>
              <a:t>appreciate</a:t>
            </a:r>
            <a:r>
              <a:rPr kumimoji="0" lang="it-IT" sz="2000" b="0" i="0" u="none" strike="noStrike" kern="1200" cap="none" spc="0" normalizeH="0" baseline="0" noProof="0" dirty="0">
                <a:ln>
                  <a:noFill/>
                </a:ln>
                <a:solidFill>
                  <a:prstClr val="black"/>
                </a:solidFill>
                <a:effectLst/>
                <a:uLnTx/>
                <a:uFillTx/>
                <a:latin typeface="Calibri"/>
                <a:ea typeface="+mn-ea"/>
                <a:cs typeface="+mn-cs"/>
              </a:rPr>
              <a:t> the </a:t>
            </a:r>
            <a:r>
              <a:rPr kumimoji="0" lang="it-IT" sz="2000" b="1" i="0" u="none" strike="noStrike" kern="1200" cap="none" spc="0" normalizeH="0" baseline="0" noProof="0" dirty="0" err="1">
                <a:ln>
                  <a:noFill/>
                </a:ln>
                <a:solidFill>
                  <a:prstClr val="black"/>
                </a:solidFill>
                <a:effectLst/>
                <a:uLnTx/>
                <a:uFillTx/>
                <a:latin typeface="Calibri"/>
                <a:ea typeface="+mn-ea"/>
                <a:cs typeface="+mn-cs"/>
              </a:rPr>
              <a:t>purchase</a:t>
            </a:r>
            <a:r>
              <a:rPr kumimoji="0" lang="it-IT" sz="2000" b="1" i="0" u="none" strike="noStrike" kern="1200" cap="none" spc="0" normalizeH="0" baseline="0" noProof="0" dirty="0">
                <a:ln>
                  <a:noFill/>
                </a:ln>
                <a:solidFill>
                  <a:prstClr val="black"/>
                </a:solidFill>
                <a:effectLst/>
                <a:uLnTx/>
                <a:uFillTx/>
                <a:latin typeface="Calibri"/>
                <a:ea typeface="+mn-ea"/>
                <a:cs typeface="+mn-cs"/>
              </a:rPr>
              <a:t> </a:t>
            </a:r>
            <a:r>
              <a:rPr kumimoji="0" lang="it-IT" sz="2000" b="1" i="0" u="none" strike="noStrike" kern="1200" cap="none" spc="0" normalizeH="0" baseline="0" noProof="0" dirty="0" err="1">
                <a:ln>
                  <a:noFill/>
                </a:ln>
                <a:solidFill>
                  <a:prstClr val="black"/>
                </a:solidFill>
                <a:effectLst/>
                <a:uLnTx/>
                <a:uFillTx/>
                <a:latin typeface="Calibri"/>
                <a:ea typeface="+mn-ea"/>
                <a:cs typeface="+mn-cs"/>
              </a:rPr>
              <a:t>probability</a:t>
            </a:r>
            <a:r>
              <a:rPr kumimoji="0" lang="it-IT" sz="2000" b="1" i="0" u="none" strike="noStrike" kern="1200" cap="none" spc="0" normalizeH="0" baseline="0" noProof="0" dirty="0">
                <a:ln>
                  <a:noFill/>
                </a:ln>
                <a:solidFill>
                  <a:prstClr val="black"/>
                </a:solidFill>
                <a:effectLst/>
                <a:uLnTx/>
                <a:uFillTx/>
                <a:latin typeface="Calibri"/>
                <a:ea typeface="+mn-ea"/>
                <a:cs typeface="+mn-cs"/>
              </a:rPr>
              <a:t> </a:t>
            </a:r>
            <a:r>
              <a:rPr kumimoji="0" lang="it-IT" sz="2000" b="0" i="0" u="none" strike="noStrike" kern="1200" cap="none" spc="0" normalizeH="0" baseline="0" noProof="0" dirty="0">
                <a:ln>
                  <a:noFill/>
                </a:ln>
                <a:solidFill>
                  <a:prstClr val="black"/>
                </a:solidFill>
                <a:effectLst/>
                <a:uLnTx/>
                <a:uFillTx/>
                <a:latin typeface="Calibri"/>
                <a:ea typeface="+mn-ea"/>
                <a:cs typeface="+mn-cs"/>
              </a:rPr>
              <a:t>in </a:t>
            </a:r>
            <a:r>
              <a:rPr kumimoji="0" lang="it-IT" sz="2000" b="0" i="0" u="none" strike="noStrike" kern="1200" cap="none" spc="0" normalizeH="0" baseline="0" noProof="0" dirty="0" err="1">
                <a:ln>
                  <a:noFill/>
                </a:ln>
                <a:solidFill>
                  <a:prstClr val="black"/>
                </a:solidFill>
                <a:effectLst/>
                <a:uLnTx/>
                <a:uFillTx/>
                <a:latin typeface="Calibri"/>
                <a:ea typeface="+mn-ea"/>
                <a:cs typeface="+mn-cs"/>
              </a:rPr>
              <a:t>correspondence</a:t>
            </a:r>
            <a:r>
              <a:rPr kumimoji="0" lang="it-IT" sz="2000" b="0" i="0" u="none" strike="noStrike" kern="1200" cap="none" spc="0" normalizeH="0" baseline="0" noProof="0" dirty="0">
                <a:ln>
                  <a:noFill/>
                </a:ln>
                <a:solidFill>
                  <a:prstClr val="black"/>
                </a:solidFill>
                <a:effectLst/>
                <a:uLnTx/>
                <a:uFillTx/>
                <a:latin typeface="Calibri"/>
                <a:ea typeface="+mn-ea"/>
                <a:cs typeface="+mn-cs"/>
              </a:rPr>
              <a:t> of the </a:t>
            </a:r>
            <a:r>
              <a:rPr kumimoji="0" lang="it-IT" sz="2000" b="1" i="0" u="none" strike="noStrike" kern="1200" cap="none" spc="0" normalizeH="0" baseline="0" noProof="0" dirty="0" err="1">
                <a:ln>
                  <a:noFill/>
                </a:ln>
                <a:solidFill>
                  <a:prstClr val="black"/>
                </a:solidFill>
                <a:effectLst/>
                <a:uLnTx/>
                <a:uFillTx/>
                <a:latin typeface="Calibri"/>
                <a:ea typeface="+mn-ea"/>
                <a:cs typeface="+mn-cs"/>
              </a:rPr>
              <a:t>jump</a:t>
            </a:r>
            <a:r>
              <a:rPr kumimoji="0" lang="it-IT" sz="2000" b="1" i="0" u="none" strike="noStrike" kern="1200" cap="none" spc="0" normalizeH="0" baseline="0" noProof="0" dirty="0">
                <a:ln>
                  <a:noFill/>
                </a:ln>
                <a:solidFill>
                  <a:prstClr val="black"/>
                </a:solidFill>
                <a:effectLst/>
                <a:uLnTx/>
                <a:uFillTx/>
                <a:latin typeface="Calibri"/>
                <a:ea typeface="+mn-ea"/>
                <a:cs typeface="+mn-cs"/>
              </a:rPr>
              <a:t> days</a:t>
            </a:r>
            <a:r>
              <a:rPr kumimoji="0" lang="it-IT" sz="2000" b="0" i="0" u="none" strike="noStrike" kern="1200" cap="none" spc="0" normalizeH="0" baseline="0" noProof="0" dirty="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402811215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6FD910-FB68-FA80-85BE-63B641A07C2F}"/>
              </a:ext>
            </a:extLst>
          </p:cNvPr>
          <p:cNvSpPr>
            <a:spLocks noGrp="1"/>
          </p:cNvSpPr>
          <p:nvPr>
            <p:ph type="title"/>
          </p:nvPr>
        </p:nvSpPr>
        <p:spPr/>
        <p:txBody>
          <a:bodyPr>
            <a:normAutofit/>
          </a:bodyPr>
          <a:lstStyle/>
          <a:p>
            <a:r>
              <a:rPr lang="it-IT" sz="3600" dirty="0"/>
              <a:t>Agent: EXP3</a:t>
            </a:r>
          </a:p>
        </p:txBody>
      </p:sp>
      <p:pic>
        <p:nvPicPr>
          <p:cNvPr id="7" name="Immagine 6" descr="Immagine che contiene testo, schermata, software, design&#10;&#10;Descrizione generata automaticamente">
            <a:extLst>
              <a:ext uri="{FF2B5EF4-FFF2-40B4-BE49-F238E27FC236}">
                <a16:creationId xmlns:a16="http://schemas.microsoft.com/office/drawing/2014/main" id="{8B12B4E1-3DFD-ED16-1759-169D78456456}"/>
              </a:ext>
            </a:extLst>
          </p:cNvPr>
          <p:cNvPicPr>
            <a:picLocks noChangeAspect="1"/>
          </p:cNvPicPr>
          <p:nvPr/>
        </p:nvPicPr>
        <p:blipFill>
          <a:blip r:embed="rId2"/>
          <a:stretch>
            <a:fillRect/>
          </a:stretch>
        </p:blipFill>
        <p:spPr>
          <a:xfrm>
            <a:off x="88287" y="1144050"/>
            <a:ext cx="4590576" cy="3060384"/>
          </a:xfrm>
          <a:prstGeom prst="rect">
            <a:avLst/>
          </a:prstGeom>
        </p:spPr>
      </p:pic>
      <p:pic>
        <p:nvPicPr>
          <p:cNvPr id="11" name="Segnaposto contenuto 10" descr="Immagine che contiene testo, schermata, linea, Diagramma&#10;&#10;Descrizione generata automaticamente">
            <a:extLst>
              <a:ext uri="{FF2B5EF4-FFF2-40B4-BE49-F238E27FC236}">
                <a16:creationId xmlns:a16="http://schemas.microsoft.com/office/drawing/2014/main" id="{2EA8B378-7AEB-C519-7009-410642C7712A}"/>
              </a:ext>
            </a:extLst>
          </p:cNvPr>
          <p:cNvPicPr>
            <a:picLocks noGrp="1" noChangeAspect="1"/>
          </p:cNvPicPr>
          <p:nvPr>
            <p:ph idx="1"/>
          </p:nvPr>
        </p:nvPicPr>
        <p:blipFill>
          <a:blip r:embed="rId3"/>
          <a:stretch>
            <a:fillRect/>
          </a:stretch>
        </p:blipFill>
        <p:spPr>
          <a:xfrm>
            <a:off x="4465137" y="1144050"/>
            <a:ext cx="4590576" cy="3060384"/>
          </a:xfrm>
        </p:spPr>
      </p:pic>
      <p:sp>
        <p:nvSpPr>
          <p:cNvPr id="3" name="CasellaDiTesto 2">
            <a:extLst>
              <a:ext uri="{FF2B5EF4-FFF2-40B4-BE49-F238E27FC236}">
                <a16:creationId xmlns:a16="http://schemas.microsoft.com/office/drawing/2014/main" id="{5B2B69BE-10C8-0072-F2A5-C265D2CE77BC}"/>
              </a:ext>
            </a:extLst>
          </p:cNvPr>
          <p:cNvSpPr txBox="1"/>
          <p:nvPr/>
        </p:nvSpPr>
        <p:spPr>
          <a:xfrm>
            <a:off x="510804" y="4546775"/>
            <a:ext cx="8179150"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EXP3 does </a:t>
            </a:r>
            <a:r>
              <a:rPr kumimoji="0" lang="en-US" sz="1800" b="1" i="0" u="none" strike="noStrike" kern="1200" cap="none" spc="0" normalizeH="0" baseline="0" noProof="0" dirty="0">
                <a:ln>
                  <a:noFill/>
                </a:ln>
                <a:solidFill>
                  <a:prstClr val="black"/>
                </a:solidFill>
                <a:effectLst/>
                <a:uLnTx/>
                <a:uFillTx/>
                <a:latin typeface="Calibri"/>
                <a:ea typeface="+mn-ea"/>
                <a:cs typeface="+mn-cs"/>
              </a:rPr>
              <a:t>not converge to a single arm</a:t>
            </a:r>
            <a:r>
              <a:rPr kumimoji="0" lang="en-US" sz="1800" b="0" i="0" u="none" strike="noStrike" kern="1200" cap="none" spc="0" normalizeH="0" baseline="0" noProof="0" dirty="0">
                <a:ln>
                  <a:noFill/>
                </a:ln>
                <a:solidFill>
                  <a:prstClr val="black"/>
                </a:solidFill>
                <a:effectLst/>
                <a:uLnTx/>
                <a:uFillTx/>
                <a:latin typeface="Calibri"/>
                <a:ea typeface="+mn-ea"/>
                <a:cs typeface="+mn-cs"/>
              </a:rPr>
              <a:t>, as it continuously explores to avoid being impacted by environmental changes. However, it tends to select arms that are close to the optimal one more frequently, resulting in a </a:t>
            </a:r>
            <a:r>
              <a:rPr kumimoji="0" lang="en-US" sz="1800" b="1" i="0" u="none" strike="noStrike" kern="1200" cap="none" spc="0" normalizeH="0" baseline="0" noProof="0" dirty="0">
                <a:ln>
                  <a:noFill/>
                </a:ln>
                <a:solidFill>
                  <a:prstClr val="black"/>
                </a:solidFill>
                <a:effectLst/>
                <a:uLnTx/>
                <a:uFillTx/>
                <a:latin typeface="Calibri"/>
                <a:ea typeface="+mn-ea"/>
                <a:cs typeface="+mn-cs"/>
              </a:rPr>
              <a:t>sublinear cumulative regret</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endParaRPr kumimoji="0" lang="it-IT"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145536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1A4D6F3-BF99-76E3-7719-CCC385794F0B}"/>
              </a:ext>
            </a:extLst>
          </p:cNvPr>
          <p:cNvSpPr>
            <a:spLocks noGrp="1"/>
          </p:cNvSpPr>
          <p:nvPr>
            <p:ph type="title"/>
          </p:nvPr>
        </p:nvSpPr>
        <p:spPr/>
        <p:txBody>
          <a:bodyPr>
            <a:normAutofit/>
          </a:bodyPr>
          <a:lstStyle/>
          <a:p>
            <a:r>
              <a:rPr lang="it-IT" sz="3600" dirty="0"/>
              <a:t>Agent: UCB1</a:t>
            </a:r>
          </a:p>
        </p:txBody>
      </p:sp>
      <p:pic>
        <p:nvPicPr>
          <p:cNvPr id="5" name="Segnaposto contenuto 4" descr="Immagine che contiene testo, schermata, diagramma, design&#10;&#10;Descrizione generata automaticamente">
            <a:extLst>
              <a:ext uri="{FF2B5EF4-FFF2-40B4-BE49-F238E27FC236}">
                <a16:creationId xmlns:a16="http://schemas.microsoft.com/office/drawing/2014/main" id="{58E5E5AB-2AAD-74A8-7BA4-6857FA39B229}"/>
              </a:ext>
            </a:extLst>
          </p:cNvPr>
          <p:cNvPicPr>
            <a:picLocks noGrp="1" noChangeAspect="1"/>
          </p:cNvPicPr>
          <p:nvPr>
            <p:ph idx="1"/>
          </p:nvPr>
        </p:nvPicPr>
        <p:blipFill>
          <a:blip r:embed="rId3"/>
          <a:stretch>
            <a:fillRect/>
          </a:stretch>
        </p:blipFill>
        <p:spPr>
          <a:xfrm>
            <a:off x="129444" y="1191873"/>
            <a:ext cx="4512089" cy="3008060"/>
          </a:xfrm>
        </p:spPr>
      </p:pic>
      <p:pic>
        <p:nvPicPr>
          <p:cNvPr id="7" name="Immagine 6" descr="Immagine che contiene testo, schermata, linea, diagramma&#10;&#10;Descrizione generata automaticamente">
            <a:extLst>
              <a:ext uri="{FF2B5EF4-FFF2-40B4-BE49-F238E27FC236}">
                <a16:creationId xmlns:a16="http://schemas.microsoft.com/office/drawing/2014/main" id="{6AAAF207-8779-48ED-E386-FB4213152F05}"/>
              </a:ext>
            </a:extLst>
          </p:cNvPr>
          <p:cNvPicPr>
            <a:picLocks noChangeAspect="1"/>
          </p:cNvPicPr>
          <p:nvPr/>
        </p:nvPicPr>
        <p:blipFill>
          <a:blip r:embed="rId4"/>
          <a:stretch>
            <a:fillRect/>
          </a:stretch>
        </p:blipFill>
        <p:spPr>
          <a:xfrm>
            <a:off x="4502466" y="1204484"/>
            <a:ext cx="4512090" cy="3008061"/>
          </a:xfrm>
          <a:prstGeom prst="rect">
            <a:avLst/>
          </a:prstGeom>
        </p:spPr>
      </p:pic>
      <p:sp>
        <p:nvSpPr>
          <p:cNvPr id="3" name="CasellaDiTesto 2">
            <a:extLst>
              <a:ext uri="{FF2B5EF4-FFF2-40B4-BE49-F238E27FC236}">
                <a16:creationId xmlns:a16="http://schemas.microsoft.com/office/drawing/2014/main" id="{B2229C45-401F-09E1-06D3-EF6250D73D11}"/>
              </a:ext>
            </a:extLst>
          </p:cNvPr>
          <p:cNvSpPr txBox="1"/>
          <p:nvPr/>
        </p:nvSpPr>
        <p:spPr>
          <a:xfrm>
            <a:off x="498190" y="4212545"/>
            <a:ext cx="8078251" cy="1754326"/>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UCB1 </a:t>
            </a:r>
            <a:r>
              <a:rPr kumimoji="0" lang="en-US" sz="1800" b="1" i="0" u="none" strike="noStrike" kern="1200" cap="none" spc="0" normalizeH="0" baseline="0" noProof="0" dirty="0">
                <a:ln>
                  <a:noFill/>
                </a:ln>
                <a:solidFill>
                  <a:prstClr val="black"/>
                </a:solidFill>
                <a:effectLst/>
                <a:uLnTx/>
                <a:uFillTx/>
                <a:latin typeface="Calibri"/>
                <a:ea typeface="+mn-ea"/>
                <a:cs typeface="+mn-cs"/>
              </a:rPr>
              <a:t>converges to the optimal arm</a:t>
            </a:r>
            <a:r>
              <a:rPr kumimoji="0" lang="en-US" sz="1800" b="0" i="0" u="none" strike="noStrike" kern="1200" cap="none" spc="0" normalizeH="0" baseline="0" noProof="0" dirty="0">
                <a:ln>
                  <a:noFill/>
                </a:ln>
                <a:solidFill>
                  <a:prstClr val="black"/>
                </a:solidFill>
                <a:effectLst/>
                <a:uLnTx/>
                <a:uFillTx/>
                <a:latin typeface="Calibri"/>
                <a:ea typeface="+mn-ea"/>
                <a:cs typeface="+mn-cs"/>
              </a:rPr>
              <a:t>, with its </a:t>
            </a:r>
            <a:r>
              <a:rPr kumimoji="0" lang="en-US" sz="1800" b="1" i="0" u="none" strike="noStrike" kern="1200" cap="none" spc="0" normalizeH="0" baseline="0" noProof="0" dirty="0">
                <a:ln>
                  <a:noFill/>
                </a:ln>
                <a:solidFill>
                  <a:prstClr val="black"/>
                </a:solidFill>
                <a:effectLst/>
                <a:uLnTx/>
                <a:uFillTx/>
                <a:latin typeface="Calibri"/>
                <a:ea typeface="+mn-ea"/>
                <a:cs typeface="+mn-cs"/>
              </a:rPr>
              <a:t>cumulative regret </a:t>
            </a:r>
            <a:r>
              <a:rPr kumimoji="0" lang="en-US" sz="1800" b="0" i="0" u="none" strike="noStrike" kern="1200" cap="none" spc="0" normalizeH="0" baseline="0" noProof="0" dirty="0">
                <a:ln>
                  <a:noFill/>
                </a:ln>
                <a:solidFill>
                  <a:prstClr val="black"/>
                </a:solidFill>
                <a:effectLst/>
                <a:uLnTx/>
                <a:uFillTx/>
                <a:latin typeface="Calibri"/>
                <a:ea typeface="+mn-ea"/>
                <a:cs typeface="+mn-cs"/>
              </a:rPr>
              <a:t>characterized by a first</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superlinear</a:t>
            </a:r>
            <a:r>
              <a:rPr kumimoji="0" lang="en-US" sz="1800" b="0" i="0" u="none" strike="noStrike" kern="1200" cap="none" spc="0" normalizeH="0" baseline="0" noProof="0" dirty="0">
                <a:ln>
                  <a:noFill/>
                </a:ln>
                <a:solidFill>
                  <a:prstClr val="black"/>
                </a:solidFill>
                <a:effectLst/>
                <a:uLnTx/>
                <a:uFillTx/>
                <a:latin typeface="Calibri"/>
                <a:ea typeface="+mn-ea"/>
                <a:cs typeface="+mn-cs"/>
              </a:rPr>
              <a:t> part, corresponding to  the exploration phase followed by a </a:t>
            </a:r>
            <a:r>
              <a:rPr kumimoji="0" lang="en-US" sz="1800" b="1" i="0" u="none" strike="noStrike" kern="1200" cap="none" spc="0" normalizeH="0" baseline="0" noProof="0" dirty="0">
                <a:ln>
                  <a:noFill/>
                </a:ln>
                <a:solidFill>
                  <a:prstClr val="black"/>
                </a:solidFill>
                <a:effectLst/>
                <a:uLnTx/>
                <a:uFillTx/>
                <a:latin typeface="Calibri"/>
                <a:ea typeface="+mn-ea"/>
                <a:cs typeface="+mn-cs"/>
              </a:rPr>
              <a:t>sublinear</a:t>
            </a:r>
            <a:r>
              <a:rPr kumimoji="0" lang="en-US" sz="1800" b="0" i="0" u="none" strike="noStrike" kern="1200" cap="none" spc="0" normalizeH="0" baseline="0" noProof="0" dirty="0">
                <a:ln>
                  <a:noFill/>
                </a:ln>
                <a:solidFill>
                  <a:prstClr val="black"/>
                </a:solidFill>
                <a:effectLst/>
                <a:uLnTx/>
                <a:uFillTx/>
                <a:latin typeface="Calibri"/>
                <a:ea typeface="+mn-ea"/>
                <a:cs typeface="+mn-cs"/>
              </a:rPr>
              <a:t> one, relative to the exploitation phase, where it increasingly exploits the best arms.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Notice that the </a:t>
            </a:r>
            <a:r>
              <a:rPr kumimoji="0" lang="en-US" sz="1800" b="1" i="0" u="none" strike="noStrike" kern="1200" cap="none" spc="0" normalizeH="0" baseline="0" noProof="0" dirty="0">
                <a:ln>
                  <a:noFill/>
                </a:ln>
                <a:solidFill>
                  <a:prstClr val="black"/>
                </a:solidFill>
                <a:effectLst/>
                <a:uLnTx/>
                <a:uFillTx/>
                <a:latin typeface="Calibri"/>
                <a:ea typeface="+mn-ea"/>
                <a:cs typeface="+mn-cs"/>
              </a:rPr>
              <a:t>regret</a:t>
            </a:r>
            <a:r>
              <a:rPr kumimoji="0" lang="en-US" sz="1800" b="0" i="0" u="none" strike="noStrike" kern="1200" cap="none" spc="0" normalizeH="0" baseline="0" noProof="0" dirty="0">
                <a:ln>
                  <a:noFill/>
                </a:ln>
                <a:solidFill>
                  <a:prstClr val="black"/>
                </a:solidFill>
                <a:effectLst/>
                <a:uLnTx/>
                <a:uFillTx/>
                <a:latin typeface="Calibri"/>
                <a:ea typeface="+mn-ea"/>
                <a:cs typeface="+mn-cs"/>
              </a:rPr>
              <a:t> magnitude is </a:t>
            </a:r>
            <a:r>
              <a:rPr kumimoji="0" lang="en-US" sz="1800" b="1" i="0" u="none" strike="noStrike" kern="1200" cap="none" spc="0" normalizeH="0" baseline="0" noProof="0" dirty="0">
                <a:ln>
                  <a:noFill/>
                </a:ln>
                <a:solidFill>
                  <a:prstClr val="black"/>
                </a:solidFill>
                <a:effectLst/>
                <a:uLnTx/>
                <a:uFillTx/>
                <a:latin typeface="Calibri"/>
                <a:ea typeface="+mn-ea"/>
                <a:cs typeface="+mn-cs"/>
              </a:rPr>
              <a:t>half</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a:ln>
                  <a:noFill/>
                </a:ln>
                <a:solidFill>
                  <a:prstClr val="black"/>
                </a:solidFill>
                <a:effectLst/>
                <a:uLnTx/>
                <a:uFillTx/>
                <a:latin typeface="Calibri"/>
                <a:ea typeface="+mn-ea"/>
                <a:cs typeface="+mn-cs"/>
              </a:rPr>
              <a:t>of the EXP3 </a:t>
            </a:r>
            <a:r>
              <a:rPr kumimoji="0" lang="en-US" sz="1800" b="0" i="0" u="none" strike="noStrike" kern="1200" cap="none" spc="0" normalizeH="0" baseline="0" noProof="0" dirty="0">
                <a:ln>
                  <a:noFill/>
                </a:ln>
                <a:solidFill>
                  <a:prstClr val="black"/>
                </a:solidFill>
                <a:effectLst/>
                <a:uLnTx/>
                <a:uFillTx/>
                <a:latin typeface="Calibri"/>
                <a:ea typeface="+mn-ea"/>
                <a:cs typeface="+mn-cs"/>
              </a:rPr>
              <a:t>one and the sublinear trend is more evident. </a:t>
            </a:r>
            <a:endParaRPr kumimoji="0" lang="it-IT"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07335131"/>
      </p:ext>
    </p:extLst>
  </p:cSld>
  <p:clrMapOvr>
    <a:masterClrMapping/>
  </p:clrMapOvr>
  <p:transition>
    <p:fade/>
  </p:transition>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1721149"/>
            <a:ext cx="2730901" cy="2126951"/>
          </a:xfrm>
          <a:prstGeom prst="rect">
            <a:avLst/>
          </a:prstGeom>
        </p:spPr>
      </p:pic>
      <p:sp>
        <p:nvSpPr>
          <p:cNvPr id="2" name="Titolo 1"/>
          <p:cNvSpPr>
            <a:spLocks noGrp="1"/>
          </p:cNvSpPr>
          <p:nvPr>
            <p:ph type="ctrTitle"/>
          </p:nvPr>
        </p:nvSpPr>
        <p:spPr>
          <a:xfrm>
            <a:off x="622500" y="4849714"/>
            <a:ext cx="7772400" cy="968375"/>
          </a:xfrm>
        </p:spPr>
        <p:txBody>
          <a:bodyPr>
            <a:normAutofit fontScale="90000"/>
          </a:bodyPr>
          <a:lstStyle/>
          <a:p>
            <a:pPr algn="ctr"/>
            <a:r>
              <a:rPr lang="it-IT" sz="4000" dirty="0" err="1"/>
              <a:t>Requirement</a:t>
            </a:r>
            <a:r>
              <a:rPr lang="it-IT" sz="4000" dirty="0"/>
              <a:t> 2</a:t>
            </a:r>
            <a:br>
              <a:rPr lang="it-IT" dirty="0"/>
            </a:br>
            <a:r>
              <a:rPr lang="it-IT" sz="3100" dirty="0"/>
              <a:t>Advertising</a:t>
            </a:r>
          </a:p>
        </p:txBody>
      </p:sp>
    </p:spTree>
    <p:extLst>
      <p:ext uri="{BB962C8B-B14F-4D97-AF65-F5344CB8AC3E}">
        <p14:creationId xmlns:p14="http://schemas.microsoft.com/office/powerpoint/2010/main" val="12658827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3600" dirty="0"/>
              <a:t>Environment</a:t>
            </a:r>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198645" y="1417320"/>
                <a:ext cx="8945354" cy="4525963"/>
              </a:xfrm>
            </p:spPr>
            <p:txBody>
              <a:bodyPr>
                <a:normAutofit/>
              </a:bodyPr>
              <a:lstStyle/>
              <a:p>
                <a:pPr lvl="1" indent="0">
                  <a:buNone/>
                </a:pPr>
                <a:r>
                  <a:rPr lang="it-IT" dirty="0"/>
                  <a:t>Generalized first price </a:t>
                </a:r>
                <a:r>
                  <a:rPr lang="it-IT" dirty="0" err="1"/>
                  <a:t>auction</a:t>
                </a:r>
                <a:r>
                  <a:rPr lang="it-IT" dirty="0"/>
                  <a:t>, with </a:t>
                </a:r>
                <a:r>
                  <a:rPr lang="it-IT" b="1" dirty="0"/>
                  <a:t>4 competitors</a:t>
                </a:r>
                <a:r>
                  <a:rPr lang="it-IT" dirty="0"/>
                  <a:t> and </a:t>
                </a:r>
                <a:r>
                  <a:rPr lang="it-IT" b="1" dirty="0"/>
                  <a:t>3 </a:t>
                </a:r>
                <a:r>
                  <a:rPr lang="it-IT" b="1" dirty="0" err="1"/>
                  <a:t>identical</a:t>
                </a:r>
                <a:r>
                  <a:rPr lang="it-IT" b="1" dirty="0"/>
                  <a:t> slots </a:t>
                </a:r>
                <a:r>
                  <a:rPr lang="it-IT" dirty="0" err="1"/>
                  <a:t>available</a:t>
                </a:r>
                <a:r>
                  <a:rPr lang="it-IT" dirty="0"/>
                  <a:t>.</a:t>
                </a:r>
              </a:p>
              <a:p>
                <a:pPr marL="1085850" lvl="1" indent="-342900"/>
                <a:r>
                  <a:rPr lang="it-IT" b="1" dirty="0"/>
                  <a:t>Competitors </a:t>
                </a:r>
                <a:r>
                  <a:rPr lang="it-IT" b="1" dirty="0" err="1"/>
                  <a:t>starting</a:t>
                </a:r>
                <a:r>
                  <a:rPr lang="it-IT" b="1" dirty="0"/>
                  <a:t> </a:t>
                </a:r>
                <a:r>
                  <a:rPr lang="it-IT" b="1" dirty="0" err="1"/>
                  <a:t>bid</a:t>
                </a:r>
                <a:r>
                  <a:rPr lang="it-IT" dirty="0"/>
                  <a:t>:</a:t>
                </a:r>
              </a:p>
              <a:p>
                <a:pPr lvl="3" indent="0">
                  <a:buNone/>
                </a:pPr>
                <a:r>
                  <a:rPr lang="it-IT" b="0" dirty="0"/>
                  <a:t>-	</a:t>
                </a:r>
                <a14:m>
                  <m:oMath xmlns:m="http://schemas.openxmlformats.org/officeDocument/2006/math">
                    <m:r>
                      <a:rPr lang="it-IT" b="0" i="1" smtClean="0">
                        <a:latin typeface="Cambria Math" panose="02040503050406030204" pitchFamily="18" charset="0"/>
                      </a:rPr>
                      <m:t>𝑁</m:t>
                    </m:r>
                    <m:r>
                      <a:rPr lang="it-IT" b="0" i="1" smtClean="0">
                        <a:latin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𝜇</m:t>
                    </m:r>
                    <m:r>
                      <a:rPr lang="it-IT" b="0" i="1" smtClean="0">
                        <a:latin typeface="Cambria Math" panose="02040503050406030204" pitchFamily="18" charset="0"/>
                        <a:ea typeface="Cambria Math" panose="02040503050406030204" pitchFamily="18" charset="0"/>
                      </a:rPr>
                      <m:t>, </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𝜎</m:t>
                        </m:r>
                      </m:e>
                      <m:sup>
                        <m:r>
                          <a:rPr lang="it-IT" b="0" i="1" smtClean="0">
                            <a:latin typeface="Cambria Math" panose="02040503050406030204" pitchFamily="18" charset="0"/>
                            <a:ea typeface="Cambria Math" panose="02040503050406030204" pitchFamily="18" charset="0"/>
                          </a:rPr>
                          <m:t>2</m:t>
                        </m:r>
                      </m:sup>
                    </m:sSup>
                    <m:r>
                      <a:rPr lang="it-IT" b="0" i="1" smtClean="0">
                        <a:latin typeface="Cambria Math" panose="02040503050406030204" pitchFamily="18" charset="0"/>
                      </a:rPr>
                      <m:t>)</m:t>
                    </m:r>
                  </m:oMath>
                </a14:m>
                <a:r>
                  <a:rPr lang="it-IT" dirty="0"/>
                  <a:t> </a:t>
                </a:r>
              </a:p>
              <a:p>
                <a:pPr marL="1085850" lvl="1" indent="-342900"/>
                <a:r>
                  <a:rPr lang="it-IT" b="1" dirty="0"/>
                  <a:t>Users </a:t>
                </a:r>
                <a:r>
                  <a:rPr lang="it-IT" b="1" dirty="0" err="1"/>
                  <a:t>simulation</a:t>
                </a:r>
                <a:r>
                  <a:rPr lang="it-IT" dirty="0"/>
                  <a:t>: </a:t>
                </a:r>
              </a:p>
              <a:p>
                <a:pPr marL="1943100" lvl="3" indent="-342900">
                  <a:buFontTx/>
                  <a:buChar char="-"/>
                </a:pPr>
                <a:r>
                  <a:rPr lang="it-IT" dirty="0" err="1"/>
                  <a:t>Jumps</a:t>
                </a:r>
                <a:r>
                  <a:rPr lang="it-IT" dirty="0"/>
                  <a:t> </a:t>
                </a:r>
                <a:r>
                  <a:rPr lang="it-IT" dirty="0" err="1"/>
                  <a:t>number</a:t>
                </a:r>
                <a:r>
                  <a:rPr lang="it-IT" dirty="0"/>
                  <a:t> : </a:t>
                </a:r>
                <a14:m>
                  <m:oMath xmlns:m="http://schemas.openxmlformats.org/officeDocument/2006/math">
                    <m:r>
                      <a:rPr lang="it-IT" b="0" i="1" smtClean="0">
                        <a:latin typeface="Cambria Math" panose="02040503050406030204" pitchFamily="18" charset="0"/>
                      </a:rPr>
                      <m:t>𝑃𝑜𝑖</m:t>
                    </m:r>
                    <m:r>
                      <a:rPr lang="it-IT" b="0" i="1" smtClean="0">
                        <a:latin typeface="Cambria Math" panose="02040503050406030204" pitchFamily="18" charset="0"/>
                      </a:rPr>
                      <m:t>(</m:t>
                    </m:r>
                    <m:r>
                      <m:rPr>
                        <m:sty m:val="p"/>
                      </m:rPr>
                      <a:rPr lang="el-GR" i="1">
                        <a:latin typeface="Cambria Math" panose="02040503050406030204" pitchFamily="18" charset="0"/>
                      </a:rPr>
                      <m:t>θ</m:t>
                    </m:r>
                    <m:r>
                      <a:rPr lang="it-IT" b="0" i="1" smtClean="0">
                        <a:latin typeface="Cambria Math" panose="02040503050406030204" pitchFamily="18" charset="0"/>
                      </a:rPr>
                      <m:t>)</m:t>
                    </m:r>
                  </m:oMath>
                </a14:m>
                <a:r>
                  <a:rPr lang="it-IT" dirty="0"/>
                  <a:t> </a:t>
                </a:r>
              </a:p>
              <a:p>
                <a:pPr marL="1943100" lvl="3" indent="-342900">
                  <a:buFontTx/>
                  <a:buChar char="-"/>
                </a:pPr>
                <a:r>
                  <a:rPr lang="it-IT" dirty="0" err="1"/>
                  <a:t>Length</a:t>
                </a:r>
                <a:r>
                  <a:rPr lang="it-IT" dirty="0"/>
                  <a:t> </a:t>
                </a:r>
                <a:r>
                  <a:rPr lang="it-IT" dirty="0" err="1"/>
                  <a:t>between</a:t>
                </a:r>
                <a:r>
                  <a:rPr lang="it-IT" dirty="0"/>
                  <a:t> </a:t>
                </a:r>
                <a:r>
                  <a:rPr lang="it-IT" dirty="0" err="1"/>
                  <a:t>jumps</a:t>
                </a:r>
                <a:r>
                  <a:rPr lang="it-IT" dirty="0"/>
                  <a:t>: </a:t>
                </a:r>
                <a14:m>
                  <m:oMath xmlns:m="http://schemas.openxmlformats.org/officeDocument/2006/math">
                    <m:r>
                      <a:rPr lang="it-IT" b="0" i="1" smtClean="0">
                        <a:latin typeface="Cambria Math" panose="02040503050406030204" pitchFamily="18" charset="0"/>
                      </a:rPr>
                      <m:t>𝑁</m:t>
                    </m:r>
                    <m:r>
                      <a:rPr lang="it-IT" b="0" i="1" smtClean="0">
                        <a:latin typeface="Cambria Math" panose="02040503050406030204" pitchFamily="18" charset="0"/>
                      </a:rPr>
                      <m:t>(</m:t>
                    </m:r>
                    <m:r>
                      <m:rPr>
                        <m:sty m:val="p"/>
                      </m:rPr>
                      <a:rPr lang="el-GR" b="0" i="1" smtClean="0">
                        <a:latin typeface="Cambria Math" panose="02040503050406030204" pitchFamily="18" charset="0"/>
                      </a:rPr>
                      <m:t>α</m:t>
                    </m:r>
                    <m:r>
                      <a:rPr lang="it-IT" b="0" i="1" smtClean="0">
                        <a:latin typeface="Cambria Math" panose="02040503050406030204" pitchFamily="18" charset="0"/>
                      </a:rPr>
                      <m:t>,</m:t>
                    </m:r>
                    <m:r>
                      <m:rPr>
                        <m:sty m:val="p"/>
                      </m:rPr>
                      <a:rPr lang="el-GR" i="1">
                        <a:latin typeface="Cambria Math" panose="02040503050406030204" pitchFamily="18" charset="0"/>
                      </a:rPr>
                      <m:t>β</m:t>
                    </m:r>
                    <m:r>
                      <a:rPr lang="it-IT" b="0" i="1" smtClean="0">
                        <a:latin typeface="Cambria Math" panose="02040503050406030204" pitchFamily="18" charset="0"/>
                      </a:rPr>
                      <m:t>)</m:t>
                    </m:r>
                  </m:oMath>
                </a14:m>
                <a:endParaRPr lang="it-IT" dirty="0"/>
              </a:p>
              <a:p>
                <a:pPr marL="1085850" lvl="1" indent="-342900"/>
                <a14:m>
                  <m:oMath xmlns:m="http://schemas.openxmlformats.org/officeDocument/2006/math">
                    <m:r>
                      <a:rPr lang="it-IT" b="1" i="1" smtClean="0">
                        <a:latin typeface="Cambria Math" panose="02040503050406030204" pitchFamily="18" charset="0"/>
                        <a:ea typeface="Cambria Math" panose="02040503050406030204" pitchFamily="18" charset="0"/>
                      </a:rPr>
                      <m:t>𝝁</m:t>
                    </m:r>
                    <m:r>
                      <a:rPr lang="it-IT" b="1" i="1" smtClean="0">
                        <a:latin typeface="Cambria Math" panose="02040503050406030204" pitchFamily="18" charset="0"/>
                        <a:ea typeface="Cambria Math" panose="02040503050406030204" pitchFamily="18" charset="0"/>
                      </a:rPr>
                      <m:t> </m:t>
                    </m:r>
                  </m:oMath>
                </a14:m>
                <a:r>
                  <a:rPr lang="it-IT" b="1" dirty="0"/>
                  <a:t> perturbations </a:t>
                </a:r>
                <a:r>
                  <a:rPr lang="it-IT" b="1" dirty="0" err="1"/>
                  <a:t>magnitude</a:t>
                </a:r>
                <a:r>
                  <a:rPr lang="it-IT" dirty="0"/>
                  <a:t>:</a:t>
                </a:r>
              </a:p>
              <a:p>
                <a:pPr marL="1943100" lvl="3" indent="-342900">
                  <a:buFontTx/>
                  <a:buChar char="-"/>
                </a:pPr>
                <a:r>
                  <a:rPr lang="it-IT" dirty="0"/>
                  <a:t>Jump users: </a:t>
                </a:r>
                <a14:m>
                  <m:oMath xmlns:m="http://schemas.openxmlformats.org/officeDocument/2006/math">
                    <m:r>
                      <a:rPr lang="it-IT" b="0" i="1" smtClean="0">
                        <a:latin typeface="Cambria Math" panose="02040503050406030204" pitchFamily="18" charset="0"/>
                      </a:rPr>
                      <m:t>𝑁</m:t>
                    </m:r>
                    <m:r>
                      <a:rPr lang="it-IT" b="0" i="1" smtClean="0">
                        <a:latin typeface="Cambria Math" panose="02040503050406030204" pitchFamily="18" charset="0"/>
                      </a:rPr>
                      <m:t>(0, </m:t>
                    </m:r>
                    <m:r>
                      <a:rPr lang="it-IT" b="0" i="1" smtClean="0">
                        <a:latin typeface="Cambria Math" panose="02040503050406030204" pitchFamily="18" charset="0"/>
                      </a:rPr>
                      <m:t>𝑆</m:t>
                    </m:r>
                    <m:r>
                      <a:rPr lang="it-IT" b="0" i="1" smtClean="0">
                        <a:latin typeface="Cambria Math" panose="02040503050406030204" pitchFamily="18" charset="0"/>
                      </a:rPr>
                      <m:t>)</m:t>
                    </m:r>
                  </m:oMath>
                </a14:m>
                <a:endParaRPr lang="it-IT" dirty="0"/>
              </a:p>
              <a:p>
                <a:pPr marL="1943100" lvl="3" indent="-342900">
                  <a:buFontTx/>
                  <a:buChar char="-"/>
                </a:pPr>
                <a:r>
                  <a:rPr lang="it-IT" dirty="0" err="1"/>
                  <a:t>Other</a:t>
                </a:r>
                <a:r>
                  <a:rPr lang="it-IT" dirty="0"/>
                  <a:t> users: </a:t>
                </a:r>
                <a14:m>
                  <m:oMath xmlns:m="http://schemas.openxmlformats.org/officeDocument/2006/math">
                    <m:r>
                      <a:rPr lang="it-IT" b="0" i="1" smtClean="0">
                        <a:latin typeface="Cambria Math" panose="02040503050406030204" pitchFamily="18" charset="0"/>
                      </a:rPr>
                      <m:t>𝑁</m:t>
                    </m:r>
                    <m:r>
                      <a:rPr lang="it-IT" b="0" i="1" smtClean="0">
                        <a:latin typeface="Cambria Math" panose="02040503050406030204" pitchFamily="18" charset="0"/>
                      </a:rPr>
                      <m:t>(0, </m:t>
                    </m:r>
                    <m:r>
                      <a:rPr lang="it-IT" b="0" i="1" smtClean="0">
                        <a:latin typeface="Cambria Math" panose="02040503050406030204" pitchFamily="18" charset="0"/>
                      </a:rPr>
                      <m:t>𝑠</m:t>
                    </m:r>
                    <m:r>
                      <a:rPr lang="it-IT" b="0" i="1" smtClean="0">
                        <a:latin typeface="Cambria Math" panose="02040503050406030204" pitchFamily="18" charset="0"/>
                      </a:rPr>
                      <m:t>)</m:t>
                    </m:r>
                  </m:oMath>
                </a14:m>
                <a:endParaRPr lang="it-IT" dirty="0"/>
              </a:p>
              <a:p>
                <a:pPr lvl="3" indent="0">
                  <a:buNone/>
                </a:pPr>
                <a:endParaRPr lang="it-IT" dirty="0"/>
              </a:p>
              <a:p>
                <a:pPr lvl="1" indent="0">
                  <a:buNone/>
                </a:pPr>
                <a:endParaRPr lang="it-IT" dirty="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198645" y="1417320"/>
                <a:ext cx="8945354" cy="4525963"/>
              </a:xfrm>
              <a:blipFill>
                <a:blip r:embed="rId2"/>
                <a:stretch>
                  <a:fillRect t="-80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ABDCF7D6-1E4C-F430-242C-ACC115665670}"/>
                  </a:ext>
                </a:extLst>
              </p:cNvPr>
              <p:cNvSpPr txBox="1"/>
              <p:nvPr/>
            </p:nvSpPr>
            <p:spPr>
              <a:xfrm>
                <a:off x="5965672" y="2439859"/>
                <a:ext cx="2781037" cy="3000821"/>
              </a:xfrm>
              <a:prstGeom prst="rect">
                <a:avLst/>
              </a:prstGeom>
              <a:no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900" b="1" i="0" u="none" strike="noStrike" kern="1200" cap="none" spc="0" normalizeH="0" baseline="0" noProof="0" dirty="0">
                    <a:ln>
                      <a:noFill/>
                    </a:ln>
                    <a:solidFill>
                      <a:prstClr val="black"/>
                    </a:solidFill>
                    <a:effectLst/>
                    <a:uLnTx/>
                    <a:uFillTx/>
                    <a:latin typeface="Calibri"/>
                    <a:ea typeface="+mn-ea"/>
                    <a:cs typeface="+mn-cs"/>
                  </a:rPr>
                  <a:t>Hyperparameters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a:ea typeface="Cambria Math" panose="02040503050406030204" pitchFamily="18" charset="0"/>
                    <a:cs typeface="+mn-cs"/>
                  </a:rPr>
                  <a:t>- Competitors </a:t>
                </a:r>
                <a:r>
                  <a:rPr kumimoji="0" lang="it-IT" sz="1800" b="0" i="0" u="none" strike="noStrike" kern="1200" cap="none" spc="0" normalizeH="0" baseline="0" noProof="0" dirty="0" err="1">
                    <a:ln>
                      <a:noFill/>
                    </a:ln>
                    <a:solidFill>
                      <a:prstClr val="black"/>
                    </a:solidFill>
                    <a:effectLst/>
                    <a:uLnTx/>
                    <a:uFillTx/>
                    <a:latin typeface="Calibri"/>
                    <a:ea typeface="Cambria Math" panose="02040503050406030204" pitchFamily="18" charset="0"/>
                    <a:cs typeface="+mn-cs"/>
                  </a:rPr>
                  <a:t>bids</a:t>
                </a:r>
                <a:r>
                  <a:rPr kumimoji="0" lang="it-IT" sz="1800" b="0" i="0" u="none" strike="noStrike" kern="1200" cap="none" spc="0" normalizeH="0" baseline="0" noProof="0" dirty="0">
                    <a:ln>
                      <a:noFill/>
                    </a:ln>
                    <a:solidFill>
                      <a:prstClr val="black"/>
                    </a:solidFill>
                    <a:effectLst/>
                    <a:uLnTx/>
                    <a:uFillTx/>
                    <a:latin typeface="Calibri"/>
                    <a:ea typeface="Cambria Math"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a:ea typeface="Cambria Math" panose="02040503050406030204" pitchFamily="18" charset="0"/>
                    <a:cs typeface="+mn-cs"/>
                  </a:rPr>
                  <a:t>	- </a:t>
                </a:r>
                <a14:m>
                  <m:oMath xmlns:m="http://schemas.openxmlformats.org/officeDocument/2006/math">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a14:m>
                <a:r>
                  <a:rPr kumimoji="0" lang="it-IT" sz="1800" b="0" i="0" u="none" strike="noStrike" kern="1200" cap="none" spc="0" normalizeH="0" baseline="0" noProof="0" dirty="0">
                    <a:ln>
                      <a:noFill/>
                    </a:ln>
                    <a:solidFill>
                      <a:prstClr val="black"/>
                    </a:solidFill>
                    <a:effectLst/>
                    <a:uLnTx/>
                    <a:uFillTx/>
                    <a:latin typeface="Calibri"/>
                    <a:ea typeface="+mn-ea"/>
                    <a:cs typeface="+mn-cs"/>
                  </a:rPr>
                  <a:t> = 0.5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a:ea typeface="Cambria Math" panose="02040503050406030204" pitchFamily="18" charset="0"/>
                    <a:cs typeface="+mn-cs"/>
                  </a:rPr>
                  <a:t>	- </a:t>
                </a:r>
                <a14:m>
                  <m:oMath xmlns:m="http://schemas.openxmlformats.org/officeDocument/2006/math">
                    <m:sSup>
                      <m:sSup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p>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a14:m>
                <a:r>
                  <a:rPr kumimoji="0" lang="it-IT" sz="1800" b="0" i="0" u="none" strike="noStrike" kern="1200" cap="none" spc="0" normalizeH="0" baseline="0" noProof="0" dirty="0">
                    <a:ln>
                      <a:noFill/>
                    </a:ln>
                    <a:solidFill>
                      <a:prstClr val="black"/>
                    </a:solidFill>
                    <a:effectLst/>
                    <a:uLnTx/>
                    <a:uFillTx/>
                    <a:latin typeface="Calibri"/>
                    <a:ea typeface="+mn-ea"/>
                    <a:cs typeface="+mn-cs"/>
                  </a:rPr>
                  <a:t> = 0.05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a:ea typeface="+mn-ea"/>
                    <a:cs typeface="+mn-cs"/>
                  </a:rPr>
                  <a:t>- 1 Day, 3 </a:t>
                </a:r>
                <a:r>
                  <a:rPr kumimoji="0" lang="it-IT" sz="1800" b="0" i="0" u="none" strike="noStrike" kern="1200" cap="none" spc="0" normalizeH="0" baseline="0" noProof="0" dirty="0" err="1">
                    <a:ln>
                      <a:noFill/>
                    </a:ln>
                    <a:solidFill>
                      <a:prstClr val="black"/>
                    </a:solidFill>
                    <a:effectLst/>
                    <a:uLnTx/>
                    <a:uFillTx/>
                    <a:latin typeface="Calibri"/>
                    <a:ea typeface="+mn-ea"/>
                    <a:cs typeface="+mn-cs"/>
                  </a:rPr>
                  <a:t>different</a:t>
                </a:r>
                <a:r>
                  <a:rPr kumimoji="0" lang="it-IT" sz="1800" b="0" i="0" u="none" strike="noStrike" kern="1200" cap="none" spc="0" normalizeH="0" baseline="0" noProof="0" dirty="0">
                    <a:ln>
                      <a:noFill/>
                    </a:ln>
                    <a:solidFill>
                      <a:prstClr val="black"/>
                    </a:solidFill>
                    <a:effectLst/>
                    <a:uLnTx/>
                    <a:uFillTx/>
                    <a:latin typeface="Calibri"/>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a:ea typeface="+mn-ea"/>
                    <a:cs typeface="+mn-cs"/>
                  </a:rPr>
                  <a:t>phases</a:t>
                </a:r>
                <a:r>
                  <a:rPr kumimoji="0" lang="it-IT" sz="1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a:ea typeface="+mn-ea"/>
                    <a:cs typeface="+mn-cs"/>
                  </a:rPr>
                  <a:t>	- </a:t>
                </a:r>
                <a14:m>
                  <m:oMath xmlns:m="http://schemas.openxmlformats.org/officeDocument/2006/math">
                    <m:r>
                      <m:rPr>
                        <m:sty m:val="p"/>
                      </m:rP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θ</m:t>
                    </m:r>
                    <m: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a:ea typeface="+mn-ea"/>
                    <a:cs typeface="+mn-cs"/>
                  </a:rPr>
                  <a:t>= 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a:ea typeface="+mn-ea"/>
                    <a:cs typeface="+mn-cs"/>
                  </a:rPr>
                  <a:t>	- </a:t>
                </a:r>
                <a14:m>
                  <m:oMath xmlns:m="http://schemas.openxmlformats.org/officeDocument/2006/math">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α</m:t>
                    </m:r>
                    <m: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sSup>
                      <m:sSup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m:t>
                        </m:r>
                      </m:e>
                      <m:sup>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p>
                  </m:oMath>
                </a14:m>
                <a:r>
                  <a:rPr kumimoji="0" lang="it-IT" sz="18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β</m:t>
                    </m:r>
                    <m: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sSup>
                      <m:sSup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m:t>
                        </m:r>
                      </m:e>
                      <m:sup>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oMath>
                </a14:m>
                <a:endParaRPr kumimoji="0" lang="it-IT"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a:ea typeface="+mn-ea"/>
                    <a:cs typeface="+mn-cs"/>
                  </a:rPr>
                  <a:t>Perturbations</a:t>
                </a:r>
                <a:r>
                  <a:rPr kumimoji="0" lang="it-IT" sz="1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a:ea typeface="+mn-ea"/>
                    <a:cs typeface="+mn-cs"/>
                  </a:rPr>
                  <a:t>	- S = 0.1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a:ea typeface="+mn-ea"/>
                    <a:cs typeface="+mn-cs"/>
                  </a:rPr>
                  <a:t>	- s = 0.001</a:t>
                </a:r>
              </a:p>
            </p:txBody>
          </p:sp>
        </mc:Choice>
        <mc:Fallback xmlns="">
          <p:sp>
            <p:nvSpPr>
              <p:cNvPr id="4" name="CasellaDiTesto 3">
                <a:extLst>
                  <a:ext uri="{FF2B5EF4-FFF2-40B4-BE49-F238E27FC236}">
                    <a16:creationId xmlns:a16="http://schemas.microsoft.com/office/drawing/2014/main" id="{ABDCF7D6-1E4C-F430-242C-ACC115665670}"/>
                  </a:ext>
                </a:extLst>
              </p:cNvPr>
              <p:cNvSpPr txBox="1">
                <a:spLocks noRot="1" noChangeAspect="1" noMove="1" noResize="1" noEditPoints="1" noAdjustHandles="1" noChangeArrowheads="1" noChangeShapeType="1" noTextEdit="1"/>
              </p:cNvSpPr>
              <p:nvPr/>
            </p:nvSpPr>
            <p:spPr>
              <a:xfrm>
                <a:off x="5965672" y="2439859"/>
                <a:ext cx="2781037" cy="3000821"/>
              </a:xfrm>
              <a:prstGeom prst="rect">
                <a:avLst/>
              </a:prstGeom>
              <a:blipFill>
                <a:blip r:embed="rId3"/>
                <a:stretch>
                  <a:fillRect l="-1747" t="-808" b="-2020"/>
                </a:stretch>
              </a:blipFill>
              <a:ln>
                <a:solidFill>
                  <a:schemeClr val="tx1"/>
                </a:solidFill>
              </a:ln>
            </p:spPr>
            <p:txBody>
              <a:bodyPr/>
              <a:lstStyle/>
              <a:p>
                <a:r>
                  <a:rPr lang="it-IT">
                    <a:noFill/>
                  </a:rPr>
                  <a:t> </a:t>
                </a:r>
              </a:p>
            </p:txBody>
          </p:sp>
        </mc:Fallback>
      </mc:AlternateContent>
    </p:spTree>
    <p:extLst>
      <p:ext uri="{BB962C8B-B14F-4D97-AF65-F5344CB8AC3E}">
        <p14:creationId xmlns:p14="http://schemas.microsoft.com/office/powerpoint/2010/main" val="26510309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D01173-C840-2618-BB04-81ACEFACF31B}"/>
              </a:ext>
            </a:extLst>
          </p:cNvPr>
          <p:cNvSpPr>
            <a:spLocks noGrp="1"/>
          </p:cNvSpPr>
          <p:nvPr>
            <p:ph type="title"/>
          </p:nvPr>
        </p:nvSpPr>
        <p:spPr/>
        <p:txBody>
          <a:bodyPr>
            <a:normAutofit/>
          </a:bodyPr>
          <a:lstStyle/>
          <a:p>
            <a:r>
              <a:rPr lang="it-IT" sz="3600" dirty="0"/>
              <a:t>Environment</a:t>
            </a:r>
          </a:p>
        </p:txBody>
      </p:sp>
      <p:pic>
        <p:nvPicPr>
          <p:cNvPr id="21" name="Segnaposto contenuto 20">
            <a:extLst>
              <a:ext uri="{FF2B5EF4-FFF2-40B4-BE49-F238E27FC236}">
                <a16:creationId xmlns:a16="http://schemas.microsoft.com/office/drawing/2014/main" id="{CC2B8E6A-0EB5-CDCD-C89A-1A336719CB99}"/>
              </a:ext>
            </a:extLst>
          </p:cNvPr>
          <p:cNvPicPr>
            <a:picLocks noGrp="1" noChangeAspect="1"/>
          </p:cNvPicPr>
          <p:nvPr>
            <p:ph idx="1"/>
          </p:nvPr>
        </p:nvPicPr>
        <p:blipFill>
          <a:blip r:embed="rId2"/>
          <a:srcRect/>
          <a:stretch/>
        </p:blipFill>
        <p:spPr>
          <a:xfrm>
            <a:off x="4906723" y="1206190"/>
            <a:ext cx="3621636" cy="2414425"/>
          </a:xfrm>
        </p:spPr>
      </p:pic>
      <p:pic>
        <p:nvPicPr>
          <p:cNvPr id="23" name="Immagine 22">
            <a:extLst>
              <a:ext uri="{FF2B5EF4-FFF2-40B4-BE49-F238E27FC236}">
                <a16:creationId xmlns:a16="http://schemas.microsoft.com/office/drawing/2014/main" id="{79411076-CBAC-A2BB-D919-C7561384C3CC}"/>
              </a:ext>
            </a:extLst>
          </p:cNvPr>
          <p:cNvPicPr>
            <a:picLocks noChangeAspect="1"/>
          </p:cNvPicPr>
          <p:nvPr/>
        </p:nvPicPr>
        <p:blipFill>
          <a:blip r:embed="rId3"/>
          <a:srcRect/>
          <a:stretch/>
        </p:blipFill>
        <p:spPr>
          <a:xfrm>
            <a:off x="4906723" y="3620615"/>
            <a:ext cx="3621637" cy="2414425"/>
          </a:xfrm>
          <a:prstGeom prst="rect">
            <a:avLst/>
          </a:prstGeom>
        </p:spPr>
      </p:pic>
      <p:pic>
        <p:nvPicPr>
          <p:cNvPr id="4" name="Immagine 3">
            <a:extLst>
              <a:ext uri="{FF2B5EF4-FFF2-40B4-BE49-F238E27FC236}">
                <a16:creationId xmlns:a16="http://schemas.microsoft.com/office/drawing/2014/main" id="{590BA973-6210-EB6F-0254-678ACE43877F}"/>
              </a:ext>
            </a:extLst>
          </p:cNvPr>
          <p:cNvPicPr>
            <a:picLocks noChangeAspect="1"/>
          </p:cNvPicPr>
          <p:nvPr/>
        </p:nvPicPr>
        <p:blipFill>
          <a:blip r:embed="rId4"/>
          <a:srcRect/>
          <a:stretch/>
        </p:blipFill>
        <p:spPr>
          <a:xfrm>
            <a:off x="615640" y="3558467"/>
            <a:ext cx="3621638" cy="2414426"/>
          </a:xfrm>
          <a:prstGeom prst="rect">
            <a:avLst/>
          </a:prstGeom>
        </p:spPr>
      </p:pic>
      <p:sp>
        <p:nvSpPr>
          <p:cNvPr id="5" name="CasellaDiTesto 4">
            <a:extLst>
              <a:ext uri="{FF2B5EF4-FFF2-40B4-BE49-F238E27FC236}">
                <a16:creationId xmlns:a16="http://schemas.microsoft.com/office/drawing/2014/main" id="{823DBA5B-8846-EED7-6686-4F27FCA347C8}"/>
              </a:ext>
            </a:extLst>
          </p:cNvPr>
          <p:cNvSpPr txBox="1"/>
          <p:nvPr/>
        </p:nvSpPr>
        <p:spPr>
          <a:xfrm>
            <a:off x="933319" y="1505461"/>
            <a:ext cx="2923384" cy="1815882"/>
          </a:xfrm>
          <a:prstGeom prst="rect">
            <a:avLst/>
          </a:prstGeom>
          <a:noFill/>
          <a:ln>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Here are some </a:t>
            </a:r>
            <a:r>
              <a:rPr kumimoji="0" lang="en-US" sz="1600" b="1" i="0" u="none" strike="noStrike" kern="1200" cap="none" spc="0" normalizeH="0" baseline="0" noProof="0" dirty="0">
                <a:ln>
                  <a:noFill/>
                </a:ln>
                <a:solidFill>
                  <a:prstClr val="black"/>
                </a:solidFill>
                <a:effectLst/>
                <a:uLnTx/>
                <a:uFillTx/>
                <a:latin typeface="Calibri"/>
                <a:ea typeface="+mn-ea"/>
                <a:cs typeface="+mn-cs"/>
              </a:rPr>
              <a:t>interesting situations</a:t>
            </a:r>
            <a:r>
              <a:rPr kumimoji="0" lang="en-US" sz="1600" b="0" i="0" u="none" strike="noStrike" kern="1200" cap="none" spc="0" normalizeH="0" baseline="0" noProof="0" dirty="0">
                <a:ln>
                  <a:noFill/>
                </a:ln>
                <a:solidFill>
                  <a:prstClr val="black"/>
                </a:solidFill>
                <a:effectLst/>
                <a:uLnTx/>
                <a:uFillTx/>
                <a:latin typeface="Calibri"/>
                <a:ea typeface="+mn-ea"/>
                <a:cs typeface="+mn-cs"/>
              </a:rPr>
              <a:t> that arose from the simulations. Moving clockwise, we can observe the case of a day in which the expected competitors bid is </a:t>
            </a:r>
            <a:r>
              <a:rPr kumimoji="0" lang="en-US" sz="1600" b="1" i="0" u="none" strike="noStrike" kern="1200" cap="none" spc="0" normalizeH="0" baseline="0" noProof="0" dirty="0">
                <a:ln>
                  <a:noFill/>
                </a:ln>
                <a:solidFill>
                  <a:prstClr val="black"/>
                </a:solidFill>
                <a:effectLst/>
                <a:uLnTx/>
                <a:uFillTx/>
                <a:latin typeface="Calibri"/>
                <a:ea typeface="+mn-ea"/>
                <a:cs typeface="+mn-cs"/>
              </a:rPr>
              <a:t>increasing</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1" i="0" u="none" strike="noStrike" kern="1200" cap="none" spc="0" normalizeH="0" baseline="0" noProof="0" dirty="0">
                <a:ln>
                  <a:noFill/>
                </a:ln>
                <a:solidFill>
                  <a:prstClr val="black"/>
                </a:solidFill>
                <a:effectLst/>
                <a:uLnTx/>
                <a:uFillTx/>
                <a:latin typeface="Calibri"/>
                <a:ea typeface="+mn-ea"/>
                <a:cs typeface="+mn-cs"/>
              </a:rPr>
              <a:t>decreasing</a:t>
            </a:r>
            <a:r>
              <a:rPr kumimoji="0" lang="en-US" sz="1600" b="0" i="0" u="none" strike="noStrike" kern="1200" cap="none" spc="0" normalizeH="0" baseline="0" noProof="0" dirty="0">
                <a:ln>
                  <a:noFill/>
                </a:ln>
                <a:solidFill>
                  <a:prstClr val="black"/>
                </a:solidFill>
                <a:effectLst/>
                <a:uLnTx/>
                <a:uFillTx/>
                <a:latin typeface="Calibri"/>
                <a:ea typeface="+mn-ea"/>
                <a:cs typeface="+mn-cs"/>
              </a:rPr>
              <a:t>, and </a:t>
            </a:r>
            <a:r>
              <a:rPr kumimoji="0" lang="en-US" sz="1600" b="1" i="0" u="none" strike="noStrike" kern="1200" cap="none" spc="0" normalizeH="0" baseline="0" noProof="0" dirty="0">
                <a:ln>
                  <a:noFill/>
                </a:ln>
                <a:solidFill>
                  <a:prstClr val="black"/>
                </a:solidFill>
                <a:effectLst/>
                <a:uLnTx/>
                <a:uFillTx/>
                <a:latin typeface="Calibri"/>
                <a:ea typeface="+mn-ea"/>
                <a:cs typeface="+mn-cs"/>
              </a:rPr>
              <a:t>not monotonic</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endParaRPr kumimoji="0" lang="it-IT"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1832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A893D5-41F6-25D3-E346-F992423768C3}"/>
              </a:ext>
            </a:extLst>
          </p:cNvPr>
          <p:cNvSpPr>
            <a:spLocks noGrp="1"/>
          </p:cNvSpPr>
          <p:nvPr>
            <p:ph type="title"/>
          </p:nvPr>
        </p:nvSpPr>
        <p:spPr/>
        <p:txBody>
          <a:bodyPr>
            <a:noAutofit/>
          </a:bodyPr>
          <a:lstStyle/>
          <a:p>
            <a:r>
              <a:rPr lang="it-IT" sz="3600" dirty="0"/>
              <a:t>Environment</a:t>
            </a:r>
            <a:br>
              <a:rPr lang="it-IT" sz="3600" dirty="0"/>
            </a:br>
            <a:r>
              <a:rPr lang="it-IT" sz="2000" dirty="0"/>
              <a:t>Competitors </a:t>
            </a:r>
            <a:r>
              <a:rPr lang="it-IT" sz="2000" dirty="0" err="1"/>
              <a:t>increasing</a:t>
            </a:r>
            <a:r>
              <a:rPr lang="it-IT" sz="2000" dirty="0"/>
              <a:t> </a:t>
            </a:r>
            <a:r>
              <a:rPr lang="it-IT" sz="2000" dirty="0" err="1"/>
              <a:t>bids</a:t>
            </a:r>
            <a:endParaRPr lang="it-IT" sz="2000" dirty="0"/>
          </a:p>
        </p:txBody>
      </p:sp>
      <p:pic>
        <p:nvPicPr>
          <p:cNvPr id="5" name="Segnaposto contenuto 4">
            <a:extLst>
              <a:ext uri="{FF2B5EF4-FFF2-40B4-BE49-F238E27FC236}">
                <a16:creationId xmlns:a16="http://schemas.microsoft.com/office/drawing/2014/main" id="{92FB34A3-940F-C3C2-FEDF-171D1C8F0D0E}"/>
              </a:ext>
            </a:extLst>
          </p:cNvPr>
          <p:cNvPicPr>
            <a:picLocks noGrp="1" noChangeAspect="1"/>
          </p:cNvPicPr>
          <p:nvPr>
            <p:ph idx="1"/>
          </p:nvPr>
        </p:nvPicPr>
        <p:blipFill>
          <a:blip r:embed="rId2"/>
          <a:srcRect/>
          <a:stretch/>
        </p:blipFill>
        <p:spPr>
          <a:xfrm>
            <a:off x="508819" y="1317670"/>
            <a:ext cx="3635651" cy="2423768"/>
          </a:xfrm>
        </p:spPr>
      </p:pic>
      <p:pic>
        <p:nvPicPr>
          <p:cNvPr id="7" name="Immagine 6">
            <a:extLst>
              <a:ext uri="{FF2B5EF4-FFF2-40B4-BE49-F238E27FC236}">
                <a16:creationId xmlns:a16="http://schemas.microsoft.com/office/drawing/2014/main" id="{67B03D7D-49A7-F6EB-412D-94996EE37040}"/>
              </a:ext>
            </a:extLst>
          </p:cNvPr>
          <p:cNvPicPr>
            <a:picLocks noChangeAspect="1"/>
          </p:cNvPicPr>
          <p:nvPr/>
        </p:nvPicPr>
        <p:blipFill>
          <a:blip r:embed="rId3"/>
          <a:srcRect/>
          <a:stretch/>
        </p:blipFill>
        <p:spPr>
          <a:xfrm>
            <a:off x="-275536" y="3701634"/>
            <a:ext cx="9695071" cy="2423767"/>
          </a:xfrm>
          <a:prstGeom prst="rect">
            <a:avLst/>
          </a:prstGeom>
        </p:spPr>
      </p:pic>
      <p:sp>
        <p:nvSpPr>
          <p:cNvPr id="8" name="CasellaDiTesto 7">
            <a:extLst>
              <a:ext uri="{FF2B5EF4-FFF2-40B4-BE49-F238E27FC236}">
                <a16:creationId xmlns:a16="http://schemas.microsoft.com/office/drawing/2014/main" id="{787EB14D-4F16-55B0-CBC3-5E7AB2B28884}"/>
              </a:ext>
            </a:extLst>
          </p:cNvPr>
          <p:cNvSpPr txBox="1"/>
          <p:nvPr/>
        </p:nvSpPr>
        <p:spPr>
          <a:xfrm>
            <a:off x="4417143" y="1498503"/>
            <a:ext cx="4033684" cy="206210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Calibri"/>
                <a:ea typeface="+mn-ea"/>
                <a:cs typeface="+mn-cs"/>
              </a:rPr>
              <a:t>Focus on an day</a:t>
            </a:r>
            <a:r>
              <a:rPr kumimoji="0" lang="it-IT" sz="2000" b="1" i="0" u="none" strike="noStrike" kern="1200" cap="none" spc="0" normalizeH="0" baseline="0" noProof="0" dirty="0">
                <a:ln>
                  <a:noFill/>
                </a:ln>
                <a:solidFill>
                  <a:prstClr val="black"/>
                </a:solidFill>
                <a:effectLst/>
                <a:uLnTx/>
                <a:uFillTx/>
                <a:latin typeface="Calibri"/>
                <a:ea typeface="+mn-ea"/>
                <a:cs typeface="+mn-cs"/>
              </a:rPr>
              <a:t> </a:t>
            </a:r>
            <a:r>
              <a:rPr kumimoji="0" lang="it-IT" sz="2000" b="0" i="0" u="none" strike="noStrike" kern="1200" cap="none" spc="0" normalizeH="0" baseline="0" noProof="0" dirty="0" err="1">
                <a:ln>
                  <a:noFill/>
                </a:ln>
                <a:solidFill>
                  <a:prstClr val="black"/>
                </a:solidFill>
                <a:effectLst/>
                <a:uLnTx/>
                <a:uFillTx/>
                <a:latin typeface="Calibri"/>
                <a:ea typeface="+mn-ea"/>
                <a:cs typeface="+mn-cs"/>
              </a:rPr>
              <a:t>where</a:t>
            </a:r>
            <a:r>
              <a:rPr kumimoji="0" lang="it-IT" sz="2000" b="0" i="0" u="none" strike="noStrike" kern="1200" cap="none" spc="0" normalizeH="0" baseline="0" noProof="0" dirty="0">
                <a:ln>
                  <a:noFill/>
                </a:ln>
                <a:solidFill>
                  <a:prstClr val="black"/>
                </a:solidFill>
                <a:effectLst/>
                <a:uLnTx/>
                <a:uFillTx/>
                <a:latin typeface="Calibri"/>
                <a:ea typeface="+mn-ea"/>
                <a:cs typeface="+mn-cs"/>
              </a:rPr>
              <a:t> the </a:t>
            </a:r>
            <a:r>
              <a:rPr kumimoji="0" lang="it-IT" sz="2000" b="1" i="0" u="none" strike="noStrike" kern="1200" cap="none" spc="0" normalizeH="0" baseline="0" noProof="0" dirty="0">
                <a:ln>
                  <a:noFill/>
                </a:ln>
                <a:solidFill>
                  <a:prstClr val="black"/>
                </a:solidFill>
                <a:effectLst/>
                <a:uLnTx/>
                <a:uFillTx/>
                <a:latin typeface="Calibri"/>
                <a:ea typeface="+mn-ea"/>
                <a:cs typeface="+mn-cs"/>
              </a:rPr>
              <a:t>competitors </a:t>
            </a:r>
            <a:r>
              <a:rPr kumimoji="0" lang="it-IT" sz="2000" b="1" i="0" u="none" strike="noStrike" kern="1200" cap="none" spc="0" normalizeH="0" baseline="0" noProof="0" dirty="0" err="1">
                <a:ln>
                  <a:noFill/>
                </a:ln>
                <a:solidFill>
                  <a:prstClr val="black"/>
                </a:solidFill>
                <a:effectLst/>
                <a:uLnTx/>
                <a:uFillTx/>
                <a:latin typeface="Calibri"/>
                <a:ea typeface="+mn-ea"/>
                <a:cs typeface="+mn-cs"/>
              </a:rPr>
              <a:t>average</a:t>
            </a:r>
            <a:r>
              <a:rPr kumimoji="0" lang="it-IT" sz="2000" b="1" i="0" u="none" strike="noStrike" kern="1200" cap="none" spc="0" normalizeH="0" baseline="0" noProof="0" dirty="0">
                <a:ln>
                  <a:noFill/>
                </a:ln>
                <a:solidFill>
                  <a:prstClr val="black"/>
                </a:solidFill>
                <a:effectLst/>
                <a:uLnTx/>
                <a:uFillTx/>
                <a:latin typeface="Calibri"/>
                <a:ea typeface="+mn-ea"/>
                <a:cs typeface="+mn-cs"/>
              </a:rPr>
              <a:t> </a:t>
            </a:r>
            <a:r>
              <a:rPr kumimoji="0" lang="it-IT" sz="2000" b="1" i="0" u="none" strike="noStrike" kern="1200" cap="none" spc="0" normalizeH="0" baseline="0" noProof="0" dirty="0" err="1">
                <a:ln>
                  <a:noFill/>
                </a:ln>
                <a:solidFill>
                  <a:prstClr val="black"/>
                </a:solidFill>
                <a:effectLst/>
                <a:uLnTx/>
                <a:uFillTx/>
                <a:latin typeface="Calibri"/>
                <a:ea typeface="+mn-ea"/>
                <a:cs typeface="+mn-cs"/>
              </a:rPr>
              <a:t>bid</a:t>
            </a:r>
            <a:r>
              <a:rPr kumimoji="0" lang="it-IT" sz="2000" b="1" i="0" u="none" strike="noStrike" kern="1200" cap="none" spc="0" normalizeH="0" baseline="0" noProof="0" dirty="0">
                <a:ln>
                  <a:noFill/>
                </a:ln>
                <a:solidFill>
                  <a:prstClr val="black"/>
                </a:solidFill>
                <a:effectLst/>
                <a:uLnTx/>
                <a:uFillTx/>
                <a:latin typeface="Calibri"/>
                <a:ea typeface="+mn-ea"/>
                <a:cs typeface="+mn-cs"/>
              </a:rPr>
              <a:t> </a:t>
            </a:r>
            <a:r>
              <a:rPr kumimoji="0" lang="it-IT" sz="2000" b="1" i="0" u="none" strike="noStrike" kern="1200" cap="none" spc="0" normalizeH="0" baseline="0" noProof="0" dirty="0" err="1">
                <a:ln>
                  <a:noFill/>
                </a:ln>
                <a:solidFill>
                  <a:prstClr val="black"/>
                </a:solidFill>
                <a:effectLst/>
                <a:uLnTx/>
                <a:uFillTx/>
                <a:latin typeface="Calibri"/>
                <a:ea typeface="+mn-ea"/>
                <a:cs typeface="+mn-cs"/>
              </a:rPr>
              <a:t>increases</a:t>
            </a:r>
            <a:r>
              <a:rPr kumimoji="0" lang="it-IT"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Calibri"/>
                <a:ea typeface="+mn-ea"/>
                <a:cs typeface="+mn-cs"/>
              </a:rPr>
              <a:t>In the </a:t>
            </a:r>
            <a:r>
              <a:rPr kumimoji="0" lang="it-IT" sz="2000" b="0" i="0" u="none" strike="noStrike" kern="1200" cap="none" spc="0" normalizeH="0" baseline="0" noProof="0" dirty="0" err="1">
                <a:ln>
                  <a:noFill/>
                </a:ln>
                <a:solidFill>
                  <a:prstClr val="black"/>
                </a:solidFill>
                <a:effectLst/>
                <a:uLnTx/>
                <a:uFillTx/>
                <a:latin typeface="Calibri"/>
                <a:ea typeface="+mn-ea"/>
                <a:cs typeface="+mn-cs"/>
              </a:rPr>
              <a:t>graph</a:t>
            </a:r>
            <a:r>
              <a:rPr kumimoji="0" lang="it-IT" sz="2000" b="0" i="0" u="none" strike="noStrike" kern="1200" cap="none" spc="0" normalizeH="0" baseline="0" noProof="0" dirty="0">
                <a:ln>
                  <a:noFill/>
                </a:ln>
                <a:solidFill>
                  <a:prstClr val="black"/>
                </a:solidFill>
                <a:effectLst/>
                <a:uLnTx/>
                <a:uFillTx/>
                <a:latin typeface="Calibri"/>
                <a:ea typeface="+mn-ea"/>
                <a:cs typeface="+mn-cs"/>
              </a:rPr>
              <a:t> </a:t>
            </a:r>
            <a:r>
              <a:rPr kumimoji="0" lang="it-IT" sz="2000" b="0" i="0" u="none" strike="noStrike" kern="1200" cap="none" spc="0" normalizeH="0" baseline="0" noProof="0" dirty="0" err="1">
                <a:ln>
                  <a:noFill/>
                </a:ln>
                <a:solidFill>
                  <a:prstClr val="black"/>
                </a:solidFill>
                <a:effectLst/>
                <a:uLnTx/>
                <a:uFillTx/>
                <a:latin typeface="Calibri"/>
                <a:ea typeface="+mn-ea"/>
                <a:cs typeface="+mn-cs"/>
              </a:rPr>
              <a:t>below</a:t>
            </a:r>
            <a:r>
              <a:rPr kumimoji="0" lang="it-IT" sz="2000" b="0" i="0" u="none" strike="noStrike" kern="1200" cap="none" spc="0" normalizeH="0" baseline="0" noProof="0" dirty="0">
                <a:ln>
                  <a:noFill/>
                </a:ln>
                <a:solidFill>
                  <a:prstClr val="black"/>
                </a:solidFill>
                <a:effectLst/>
                <a:uLnTx/>
                <a:uFillTx/>
                <a:latin typeface="Calibri"/>
                <a:ea typeface="+mn-ea"/>
                <a:cs typeface="+mn-cs"/>
              </a:rPr>
              <a:t> one can </a:t>
            </a:r>
            <a:r>
              <a:rPr kumimoji="0" lang="it-IT" sz="2000" b="0" i="0" u="none" strike="noStrike" kern="1200" cap="none" spc="0" normalizeH="0" baseline="0" noProof="0" dirty="0" err="1">
                <a:ln>
                  <a:noFill/>
                </a:ln>
                <a:solidFill>
                  <a:prstClr val="black"/>
                </a:solidFill>
                <a:effectLst/>
                <a:uLnTx/>
                <a:uFillTx/>
                <a:latin typeface="Calibri"/>
                <a:ea typeface="+mn-ea"/>
                <a:cs typeface="+mn-cs"/>
              </a:rPr>
              <a:t>appreciate</a:t>
            </a:r>
            <a:r>
              <a:rPr kumimoji="0" lang="it-IT" sz="2000" b="0" i="0" u="none" strike="noStrike" kern="1200" cap="none" spc="0" normalizeH="0" baseline="0" noProof="0" dirty="0">
                <a:ln>
                  <a:noFill/>
                </a:ln>
                <a:solidFill>
                  <a:prstClr val="black"/>
                </a:solidFill>
                <a:effectLst/>
                <a:uLnTx/>
                <a:uFillTx/>
                <a:latin typeface="Calibri"/>
                <a:ea typeface="+mn-ea"/>
                <a:cs typeface="+mn-cs"/>
              </a:rPr>
              <a:t> the </a:t>
            </a:r>
            <a:r>
              <a:rPr kumimoji="0" lang="it-IT" sz="2000" b="1" i="0" u="none" strike="noStrike" kern="1200" cap="none" spc="0" normalizeH="0" baseline="0" noProof="0" dirty="0" err="1">
                <a:ln>
                  <a:noFill/>
                </a:ln>
                <a:solidFill>
                  <a:prstClr val="black"/>
                </a:solidFill>
                <a:effectLst/>
                <a:uLnTx/>
                <a:uFillTx/>
                <a:latin typeface="Calibri"/>
                <a:ea typeface="+mn-ea"/>
                <a:cs typeface="+mn-cs"/>
              </a:rPr>
              <a:t>expected</a:t>
            </a:r>
            <a:r>
              <a:rPr kumimoji="0" lang="it-IT" sz="2000" b="1" i="0" u="none" strike="noStrike" kern="1200" cap="none" spc="0" normalizeH="0" baseline="0" noProof="0" dirty="0">
                <a:ln>
                  <a:noFill/>
                </a:ln>
                <a:solidFill>
                  <a:prstClr val="black"/>
                </a:solidFill>
                <a:effectLst/>
                <a:uLnTx/>
                <a:uFillTx/>
                <a:latin typeface="Calibri"/>
                <a:ea typeface="+mn-ea"/>
                <a:cs typeface="+mn-cs"/>
              </a:rPr>
              <a:t> maximum </a:t>
            </a:r>
            <a:r>
              <a:rPr kumimoji="0" lang="it-IT" sz="2000" b="1" i="0" u="none" strike="noStrike" kern="1200" cap="none" spc="0" normalizeH="0" baseline="0" noProof="0" dirty="0" err="1">
                <a:ln>
                  <a:noFill/>
                </a:ln>
                <a:solidFill>
                  <a:prstClr val="black"/>
                </a:solidFill>
                <a:effectLst/>
                <a:uLnTx/>
                <a:uFillTx/>
                <a:latin typeface="Calibri"/>
                <a:ea typeface="+mn-ea"/>
                <a:cs typeface="+mn-cs"/>
              </a:rPr>
              <a:t>bid</a:t>
            </a:r>
            <a:r>
              <a:rPr kumimoji="0" lang="it-IT" sz="2000" b="1" i="0" u="none" strike="noStrike" kern="1200" cap="none" spc="0" normalizeH="0" baseline="0" noProof="0" dirty="0">
                <a:ln>
                  <a:noFill/>
                </a:ln>
                <a:solidFill>
                  <a:prstClr val="black"/>
                </a:solidFill>
                <a:effectLst/>
                <a:uLnTx/>
                <a:uFillTx/>
                <a:latin typeface="Calibri"/>
                <a:ea typeface="+mn-ea"/>
                <a:cs typeface="+mn-cs"/>
              </a:rPr>
              <a:t> </a:t>
            </a:r>
            <a:r>
              <a:rPr kumimoji="0" lang="it-IT" sz="2000" b="0" i="0" u="none" strike="noStrike" kern="1200" cap="none" spc="0" normalizeH="0" baseline="0" noProof="0" dirty="0">
                <a:ln>
                  <a:noFill/>
                </a:ln>
                <a:solidFill>
                  <a:prstClr val="black"/>
                </a:solidFill>
                <a:effectLst/>
                <a:uLnTx/>
                <a:uFillTx/>
                <a:latin typeface="Calibri"/>
                <a:ea typeface="+mn-ea"/>
                <a:cs typeface="+mn-cs"/>
              </a:rPr>
              <a:t>and </a:t>
            </a:r>
            <a:r>
              <a:rPr kumimoji="0" lang="it-IT" sz="2000" b="0" i="0" u="none" strike="noStrike" kern="1200" cap="none" spc="0" normalizeH="0" baseline="0" noProof="0" dirty="0" err="1">
                <a:ln>
                  <a:noFill/>
                </a:ln>
                <a:solidFill>
                  <a:prstClr val="black"/>
                </a:solidFill>
                <a:effectLst/>
                <a:uLnTx/>
                <a:uFillTx/>
                <a:latin typeface="Calibri"/>
                <a:ea typeface="+mn-ea"/>
                <a:cs typeface="+mn-cs"/>
              </a:rPr>
              <a:t>its</a:t>
            </a:r>
            <a:r>
              <a:rPr kumimoji="0" lang="it-IT" sz="2000" b="0" i="0" u="none" strike="noStrike" kern="1200" cap="none" spc="0" normalizeH="0" baseline="0" noProof="0" dirty="0">
                <a:ln>
                  <a:noFill/>
                </a:ln>
                <a:solidFill>
                  <a:prstClr val="black"/>
                </a:solidFill>
                <a:effectLst/>
                <a:uLnTx/>
                <a:uFillTx/>
                <a:latin typeface="Calibri"/>
                <a:ea typeface="+mn-ea"/>
                <a:cs typeface="+mn-cs"/>
              </a:rPr>
              <a:t> </a:t>
            </a:r>
            <a:r>
              <a:rPr kumimoji="0" lang="it-IT" sz="2000" b="0" i="0" u="none" strike="noStrike" kern="1200" cap="none" spc="0" normalizeH="0" baseline="0" noProof="0" dirty="0" err="1">
                <a:ln>
                  <a:noFill/>
                </a:ln>
                <a:solidFill>
                  <a:prstClr val="black"/>
                </a:solidFill>
                <a:effectLst/>
                <a:uLnTx/>
                <a:uFillTx/>
                <a:latin typeface="Calibri"/>
                <a:ea typeface="+mn-ea"/>
                <a:cs typeface="+mn-cs"/>
              </a:rPr>
              <a:t>changes</a:t>
            </a:r>
            <a:r>
              <a:rPr kumimoji="0" lang="it-IT" sz="2000" b="0" i="0" u="none" strike="noStrike" kern="1200" cap="none" spc="0" normalizeH="0" baseline="0" noProof="0" dirty="0">
                <a:ln>
                  <a:noFill/>
                </a:ln>
                <a:solidFill>
                  <a:prstClr val="black"/>
                </a:solidFill>
                <a:effectLst/>
                <a:uLnTx/>
                <a:uFillTx/>
                <a:latin typeface="Calibri"/>
                <a:ea typeface="+mn-ea"/>
                <a:cs typeface="+mn-cs"/>
              </a:rPr>
              <a:t> </a:t>
            </a:r>
            <a:r>
              <a:rPr kumimoji="0" lang="it-IT" sz="2000" b="0" i="0" u="none" strike="noStrike" kern="1200" cap="none" spc="0" normalizeH="0" baseline="0" noProof="0" dirty="0" err="1">
                <a:ln>
                  <a:noFill/>
                </a:ln>
                <a:solidFill>
                  <a:prstClr val="black"/>
                </a:solidFill>
                <a:effectLst/>
                <a:uLnTx/>
                <a:uFillTx/>
                <a:latin typeface="Calibri"/>
                <a:ea typeface="+mn-ea"/>
                <a:cs typeface="+mn-cs"/>
              </a:rPr>
              <a:t>during</a:t>
            </a:r>
            <a:r>
              <a:rPr kumimoji="0" lang="it-IT" sz="2000" b="0" i="0" u="none" strike="noStrike" kern="1200" cap="none" spc="0" normalizeH="0" baseline="0" noProof="0" dirty="0">
                <a:ln>
                  <a:noFill/>
                </a:ln>
                <a:solidFill>
                  <a:prstClr val="black"/>
                </a:solidFill>
                <a:effectLst/>
                <a:uLnTx/>
                <a:uFillTx/>
                <a:latin typeface="Calibri"/>
                <a:ea typeface="+mn-ea"/>
                <a:cs typeface="+mn-cs"/>
              </a:rPr>
              <a:t> the </a:t>
            </a:r>
            <a:r>
              <a:rPr kumimoji="0" lang="it-IT" sz="2000" b="0" i="0" u="none" strike="noStrike" kern="1200" cap="none" spc="0" normalizeH="0" baseline="0" noProof="0" dirty="0" err="1">
                <a:ln>
                  <a:noFill/>
                </a:ln>
                <a:solidFill>
                  <a:prstClr val="black"/>
                </a:solidFill>
                <a:effectLst/>
                <a:uLnTx/>
                <a:uFillTx/>
                <a:latin typeface="Calibri"/>
                <a:ea typeface="+mn-ea"/>
                <a:cs typeface="+mn-cs"/>
              </a:rPr>
              <a:t>simulation</a:t>
            </a:r>
            <a:r>
              <a:rPr kumimoji="0" lang="it-IT" sz="2000" b="0" i="0" u="none" strike="noStrike" kern="1200" cap="none" spc="0" normalizeH="0" baseline="0" noProof="0" dirty="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7488691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8CA2D5-4BEE-4B0C-2D71-E9272CFDBE24}"/>
              </a:ext>
            </a:extLst>
          </p:cNvPr>
          <p:cNvSpPr>
            <a:spLocks noGrp="1"/>
          </p:cNvSpPr>
          <p:nvPr>
            <p:ph type="title"/>
          </p:nvPr>
        </p:nvSpPr>
        <p:spPr/>
        <p:txBody>
          <a:bodyPr/>
          <a:lstStyle/>
          <a:p>
            <a:r>
              <a:rPr lang="it-IT" dirty="0"/>
              <a:t>Agent: Full Feedback </a:t>
            </a:r>
            <a:r>
              <a:rPr lang="it-IT" dirty="0" err="1"/>
              <a:t>Multiplicative</a:t>
            </a:r>
            <a:r>
              <a:rPr lang="it-IT" dirty="0"/>
              <a:t> </a:t>
            </a:r>
            <a:r>
              <a:rPr lang="it-IT" dirty="0" err="1"/>
              <a:t>Pacing</a:t>
            </a:r>
            <a:r>
              <a:rPr lang="it-IT" dirty="0"/>
              <a:t> with Hedge</a:t>
            </a:r>
            <a:br>
              <a:rPr lang="it-IT" dirty="0"/>
            </a:br>
            <a:r>
              <a:rPr lang="it-IT" dirty="0"/>
              <a:t>Low Budget</a:t>
            </a:r>
          </a:p>
        </p:txBody>
      </p:sp>
      <p:pic>
        <p:nvPicPr>
          <p:cNvPr id="5" name="Segnaposto contenuto 4">
            <a:extLst>
              <a:ext uri="{FF2B5EF4-FFF2-40B4-BE49-F238E27FC236}">
                <a16:creationId xmlns:a16="http://schemas.microsoft.com/office/drawing/2014/main" id="{E52435F8-8D6B-A021-D480-587A6AD1BE9E}"/>
              </a:ext>
            </a:extLst>
          </p:cNvPr>
          <p:cNvPicPr>
            <a:picLocks noGrp="1" noChangeAspect="1"/>
          </p:cNvPicPr>
          <p:nvPr>
            <p:ph idx="1"/>
          </p:nvPr>
        </p:nvPicPr>
        <p:blipFill>
          <a:blip r:embed="rId2"/>
          <a:stretch>
            <a:fillRect/>
          </a:stretch>
        </p:blipFill>
        <p:spPr>
          <a:xfrm>
            <a:off x="-992158" y="1316324"/>
            <a:ext cx="10987468" cy="2746866"/>
          </a:xfrm>
        </p:spPr>
      </p:pic>
      <p:sp>
        <p:nvSpPr>
          <p:cNvPr id="4" name="CasellaDiTesto 3">
            <a:extLst>
              <a:ext uri="{FF2B5EF4-FFF2-40B4-BE49-F238E27FC236}">
                <a16:creationId xmlns:a16="http://schemas.microsoft.com/office/drawing/2014/main" id="{6D3340FA-9AC1-8EDD-52E6-D7077A0B85C1}"/>
              </a:ext>
            </a:extLst>
          </p:cNvPr>
          <p:cNvSpPr txBox="1"/>
          <p:nvPr/>
        </p:nvSpPr>
        <p:spPr>
          <a:xfrm>
            <a:off x="554946" y="4256689"/>
            <a:ext cx="8021495"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Using a budget of approximately 1/5 of that of the competitors, the agent exhibits a more </a:t>
            </a:r>
            <a:r>
              <a:rPr kumimoji="0" lang="en-US" sz="1800" b="1" i="0" u="none" strike="noStrike" kern="1200" cap="none" spc="0" normalizeH="0" baseline="0" noProof="0" dirty="0">
                <a:ln>
                  <a:noFill/>
                </a:ln>
                <a:solidFill>
                  <a:prstClr val="black"/>
                </a:solidFill>
                <a:effectLst/>
                <a:uLnTx/>
                <a:uFillTx/>
                <a:latin typeface="Calibri"/>
                <a:ea typeface="+mn-ea"/>
                <a:cs typeface="+mn-cs"/>
              </a:rPr>
              <a:t>conservative behavior</a:t>
            </a:r>
            <a:r>
              <a:rPr kumimoji="0" lang="en-US" sz="1800" b="0" i="0" u="none" strike="noStrike" kern="1200" cap="none" spc="0" normalizeH="0" baseline="0" noProof="0" dirty="0">
                <a:ln>
                  <a:noFill/>
                </a:ln>
                <a:solidFill>
                  <a:prstClr val="black"/>
                </a:solidFill>
                <a:effectLst/>
                <a:uLnTx/>
                <a:uFillTx/>
                <a:latin typeface="Calibri"/>
                <a:ea typeface="+mn-ea"/>
                <a:cs typeface="+mn-cs"/>
              </a:rPr>
              <a:t>, heavily </a:t>
            </a:r>
            <a:r>
              <a:rPr kumimoji="0" lang="en-US" sz="1800" b="1" i="0" u="none" strike="noStrike" kern="1200" cap="none" spc="0" normalizeH="0" baseline="0" noProof="0" dirty="0">
                <a:ln>
                  <a:noFill/>
                </a:ln>
                <a:solidFill>
                  <a:prstClr val="black"/>
                </a:solidFill>
                <a:effectLst/>
                <a:uLnTx/>
                <a:uFillTx/>
                <a:latin typeface="Calibri"/>
                <a:ea typeface="+mn-ea"/>
                <a:cs typeface="+mn-cs"/>
              </a:rPr>
              <a:t>biased towards exploration</a:t>
            </a:r>
            <a:r>
              <a:rPr kumimoji="0" lang="en-US" sz="1800" b="0" i="0" u="none" strike="noStrike" kern="1200" cap="none" spc="0" normalizeH="0" baseline="0" noProof="0" dirty="0">
                <a:ln>
                  <a:noFill/>
                </a:ln>
                <a:solidFill>
                  <a:prstClr val="black"/>
                </a:solidFill>
                <a:effectLst/>
                <a:uLnTx/>
                <a:uFillTx/>
                <a:latin typeface="Calibri"/>
                <a:ea typeface="+mn-ea"/>
                <a:cs typeface="+mn-cs"/>
              </a:rPr>
              <a:t>. Although this exploration moves in the right direction, the </a:t>
            </a:r>
            <a:r>
              <a:rPr kumimoji="0" lang="en-US" sz="1800" b="1" i="0" u="none" strike="noStrike" kern="1200" cap="none" spc="0" normalizeH="0" baseline="0" noProof="0" dirty="0">
                <a:ln>
                  <a:noFill/>
                </a:ln>
                <a:solidFill>
                  <a:prstClr val="black"/>
                </a:solidFill>
                <a:effectLst/>
                <a:uLnTx/>
                <a:uFillTx/>
                <a:latin typeface="Calibri"/>
                <a:ea typeface="+mn-ea"/>
                <a:cs typeface="+mn-cs"/>
              </a:rPr>
              <a:t>exploitation</a:t>
            </a:r>
            <a:r>
              <a:rPr kumimoji="0" lang="en-US" sz="1800" b="0" i="0" u="none" strike="noStrike" kern="1200" cap="none" spc="0" normalizeH="0" baseline="0" noProof="0" dirty="0">
                <a:ln>
                  <a:noFill/>
                </a:ln>
                <a:solidFill>
                  <a:prstClr val="black"/>
                </a:solidFill>
                <a:effectLst/>
                <a:uLnTx/>
                <a:uFillTx/>
                <a:latin typeface="Calibri"/>
                <a:ea typeface="+mn-ea"/>
                <a:cs typeface="+mn-cs"/>
              </a:rPr>
              <a:t> process is significantly </a:t>
            </a:r>
            <a:r>
              <a:rPr kumimoji="0" lang="en-US" sz="1800" b="1" i="0" u="none" strike="noStrike" kern="1200" cap="none" spc="0" normalizeH="0" baseline="0" noProof="0" dirty="0">
                <a:ln>
                  <a:noFill/>
                </a:ln>
                <a:solidFill>
                  <a:prstClr val="black"/>
                </a:solidFill>
                <a:effectLst/>
                <a:uLnTx/>
                <a:uFillTx/>
                <a:latin typeface="Calibri"/>
                <a:ea typeface="+mn-ea"/>
                <a:cs typeface="+mn-cs"/>
              </a:rPr>
              <a:t>lacking</a:t>
            </a:r>
            <a:r>
              <a:rPr kumimoji="0" lang="en-US" sz="1800" b="0" i="0" u="none" strike="noStrike" kern="1200" cap="none" spc="0" normalizeH="0" baseline="0" noProof="0" dirty="0">
                <a:ln>
                  <a:noFill/>
                </a:ln>
                <a:solidFill>
                  <a:prstClr val="black"/>
                </a:solidFill>
                <a:effectLst/>
                <a:uLnTx/>
                <a:uFillTx/>
                <a:latin typeface="Calibri"/>
                <a:ea typeface="+mn-ea"/>
                <a:cs typeface="+mn-cs"/>
              </a:rPr>
              <a:t>. This is likely due to the low budget per round, which prevents the agent from adequately exploring higher bids.</a:t>
            </a:r>
            <a:endParaRPr kumimoji="0" lang="it-IT"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424117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Firma convenzione </a:t>
            </a:r>
            <a:br>
              <a:rPr lang="it-IT" sz="2800" dirty="0"/>
            </a:br>
            <a:r>
              <a:rPr lang="it-IT" sz="2800" dirty="0"/>
              <a:t>Politecnico di Milano e Veneranda Fabbrica del Duomo di Milano</a:t>
            </a:r>
          </a:p>
        </p:txBody>
      </p:sp>
      <p:sp>
        <p:nvSpPr>
          <p:cNvPr id="11" name="Sottotitolo 10"/>
          <p:cNvSpPr>
            <a:spLocks noGrp="1"/>
          </p:cNvSpPr>
          <p:nvPr>
            <p:ph type="subTitle" idx="4294967295"/>
          </p:nvPr>
        </p:nvSpPr>
        <p:spPr>
          <a:xfrm>
            <a:off x="641534" y="5743574"/>
            <a:ext cx="7772400" cy="708025"/>
          </a:xfrm>
        </p:spPr>
        <p:txBody>
          <a:bodyPr>
            <a:normAutofit fontScale="92500" lnSpcReduction="10000"/>
          </a:bodyPr>
          <a:lstStyle/>
          <a:p>
            <a:pPr algn="ctr"/>
            <a:r>
              <a:rPr lang="it-IT" b="1" dirty="0">
                <a:solidFill>
                  <a:schemeClr val="bg1"/>
                </a:solidFill>
              </a:rPr>
              <a:t>Aula Magna – Rettorato</a:t>
            </a:r>
          </a:p>
          <a:p>
            <a:pPr algn="ctr"/>
            <a:r>
              <a:rPr lang="it-IT" b="1" dirty="0">
                <a:solidFill>
                  <a:schemeClr val="bg1"/>
                </a:solidFill>
              </a:rPr>
              <a:t>Mercoledì 27 maggio 2015</a:t>
            </a:r>
          </a:p>
          <a:p>
            <a:endParaRPr lang="it-IT"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836" y="1663827"/>
            <a:ext cx="3084576" cy="1301496"/>
          </a:xfrm>
          <a:prstGeom prst="rect">
            <a:avLst/>
          </a:prstGeom>
        </p:spPr>
      </p:pic>
      <p:sp>
        <p:nvSpPr>
          <p:cNvPr id="7" name="Rettangolo 6"/>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8" name="Gruppo 7"/>
          <p:cNvGrpSpPr/>
          <p:nvPr/>
        </p:nvGrpSpPr>
        <p:grpSpPr>
          <a:xfrm>
            <a:off x="48007" y="3816351"/>
            <a:ext cx="9036647" cy="180000"/>
            <a:chOff x="1218340" y="275867"/>
            <a:chExt cx="17715122" cy="567843"/>
          </a:xfrm>
        </p:grpSpPr>
        <p:cxnSp>
          <p:nvCxnSpPr>
            <p:cNvPr id="9" name="Connettore 1 8"/>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Connettore 1 9"/>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0" name="Titolo 1"/>
          <p:cNvSpPr txBox="1">
            <a:spLocks/>
          </p:cNvSpPr>
          <p:nvPr/>
        </p:nvSpPr>
        <p:spPr>
          <a:xfrm>
            <a:off x="537846" y="3208697"/>
            <a:ext cx="7772400" cy="697654"/>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it-IT" sz="3600" b="1" i="0" u="none" strike="noStrike" kern="1200" cap="none" spc="0" normalizeH="0" baseline="0" noProof="0" dirty="0">
                <a:ln>
                  <a:noFill/>
                </a:ln>
                <a:solidFill>
                  <a:schemeClr val="tx1"/>
                </a:solidFill>
                <a:effectLst/>
                <a:uLnTx/>
                <a:uFillTx/>
                <a:latin typeface="Arial"/>
                <a:ea typeface="+mj-ea"/>
                <a:cs typeface="Arial"/>
              </a:rPr>
              <a:t>Team </a:t>
            </a:r>
            <a:r>
              <a:rPr kumimoji="0" lang="it-IT" sz="3600" b="1" i="0" u="none" strike="noStrike" kern="1200" cap="none" spc="0" normalizeH="0" baseline="0" noProof="0" dirty="0" err="1">
                <a:ln>
                  <a:noFill/>
                </a:ln>
                <a:solidFill>
                  <a:schemeClr val="tx1"/>
                </a:solidFill>
                <a:effectLst/>
                <a:uLnTx/>
                <a:uFillTx/>
                <a:latin typeface="Arial"/>
                <a:ea typeface="+mj-ea"/>
                <a:cs typeface="Arial"/>
              </a:rPr>
              <a:t>Members</a:t>
            </a:r>
            <a:endParaRPr kumimoji="0" lang="it-IT" sz="3600" b="1" i="0" u="none" strike="noStrike" kern="1200" cap="none" spc="0" normalizeH="0" baseline="0" noProof="0" dirty="0">
              <a:ln>
                <a:noFill/>
              </a:ln>
              <a:solidFill>
                <a:schemeClr val="tx1"/>
              </a:solidFill>
              <a:effectLst/>
              <a:uLnTx/>
              <a:uFillTx/>
              <a:latin typeface="Arial"/>
              <a:ea typeface="+mj-ea"/>
              <a:cs typeface="Arial"/>
            </a:endParaRPr>
          </a:p>
        </p:txBody>
      </p:sp>
      <p:sp>
        <p:nvSpPr>
          <p:cNvPr id="131" name="Sottotitolo 2"/>
          <p:cNvSpPr txBox="1">
            <a:spLocks/>
          </p:cNvSpPr>
          <p:nvPr/>
        </p:nvSpPr>
        <p:spPr>
          <a:xfrm>
            <a:off x="731453" y="4452500"/>
            <a:ext cx="7772400" cy="1835408"/>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it-IT" sz="2400" b="0" i="0" dirty="0">
                <a:solidFill>
                  <a:srgbClr val="F0F6FC"/>
                </a:solidFill>
                <a:effectLst/>
                <a:latin typeface="-apple-system"/>
              </a:rPr>
              <a:t>Benedini Alice 10699518</a:t>
            </a:r>
          </a:p>
          <a:p>
            <a:pPr algn="l"/>
            <a:r>
              <a:rPr lang="it-IT" sz="2400" b="0" i="0" dirty="0">
                <a:solidFill>
                  <a:srgbClr val="F0F6FC"/>
                </a:solidFill>
                <a:effectLst/>
                <a:latin typeface="-apple-system"/>
              </a:rPr>
              <a:t>Meanti Luca 10623762</a:t>
            </a:r>
          </a:p>
          <a:p>
            <a:pPr algn="l"/>
            <a:r>
              <a:rPr lang="it-IT" sz="2400" b="0" i="0" dirty="0">
                <a:solidFill>
                  <a:srgbClr val="F0F6FC"/>
                </a:solidFill>
                <a:effectLst/>
                <a:latin typeface="-apple-system"/>
              </a:rPr>
              <a:t>Tenedini Davide 10651360</a:t>
            </a:r>
          </a:p>
          <a:p>
            <a:pPr algn="l"/>
            <a:r>
              <a:rPr lang="it-IT" sz="2400" b="0" i="0" dirty="0" err="1">
                <a:solidFill>
                  <a:srgbClr val="F0F6FC"/>
                </a:solidFill>
                <a:effectLst/>
                <a:latin typeface="-apple-system"/>
              </a:rPr>
              <a:t>Wu</a:t>
            </a:r>
            <a:r>
              <a:rPr lang="it-IT" sz="2400" b="0" i="0" dirty="0">
                <a:solidFill>
                  <a:srgbClr val="F0F6FC"/>
                </a:solidFill>
                <a:effectLst/>
                <a:latin typeface="-apple-system"/>
              </a:rPr>
              <a:t> </a:t>
            </a:r>
            <a:r>
              <a:rPr lang="it-IT" sz="2400" b="0" i="0" dirty="0" err="1">
                <a:solidFill>
                  <a:srgbClr val="F0F6FC"/>
                </a:solidFill>
                <a:effectLst/>
                <a:latin typeface="-apple-system"/>
              </a:rPr>
              <a:t>Yizhou</a:t>
            </a:r>
            <a:r>
              <a:rPr lang="it-IT" sz="2400" b="0" i="0" dirty="0">
                <a:solidFill>
                  <a:srgbClr val="F0F6FC"/>
                </a:solidFill>
                <a:effectLst/>
                <a:latin typeface="-apple-system"/>
              </a:rPr>
              <a:t> 10926468</a:t>
            </a:r>
          </a:p>
        </p:txBody>
      </p:sp>
    </p:spTree>
    <p:extLst>
      <p:ext uri="{BB962C8B-B14F-4D97-AF65-F5344CB8AC3E}">
        <p14:creationId xmlns:p14="http://schemas.microsoft.com/office/powerpoint/2010/main" val="1659495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8CA2D5-4BEE-4B0C-2D71-E9272CFDBE24}"/>
              </a:ext>
            </a:extLst>
          </p:cNvPr>
          <p:cNvSpPr>
            <a:spLocks noGrp="1"/>
          </p:cNvSpPr>
          <p:nvPr>
            <p:ph type="title"/>
          </p:nvPr>
        </p:nvSpPr>
        <p:spPr/>
        <p:txBody>
          <a:bodyPr/>
          <a:lstStyle/>
          <a:p>
            <a:r>
              <a:rPr lang="it-IT" dirty="0"/>
              <a:t>Agent: Full Feedback </a:t>
            </a:r>
            <a:r>
              <a:rPr lang="it-IT" dirty="0" err="1"/>
              <a:t>Multiplicative</a:t>
            </a:r>
            <a:r>
              <a:rPr lang="it-IT" dirty="0"/>
              <a:t> </a:t>
            </a:r>
            <a:r>
              <a:rPr lang="it-IT" dirty="0" err="1"/>
              <a:t>Pacing</a:t>
            </a:r>
            <a:r>
              <a:rPr lang="it-IT" dirty="0"/>
              <a:t> with Hedge</a:t>
            </a:r>
            <a:br>
              <a:rPr lang="it-IT" dirty="0"/>
            </a:br>
            <a:r>
              <a:rPr lang="it-IT" dirty="0"/>
              <a:t>Low Budget</a:t>
            </a:r>
          </a:p>
        </p:txBody>
      </p:sp>
      <p:pic>
        <p:nvPicPr>
          <p:cNvPr id="5" name="Segnaposto contenuto 4">
            <a:extLst>
              <a:ext uri="{FF2B5EF4-FFF2-40B4-BE49-F238E27FC236}">
                <a16:creationId xmlns:a16="http://schemas.microsoft.com/office/drawing/2014/main" id="{E52435F8-8D6B-A021-D480-587A6AD1BE9E}"/>
              </a:ext>
            </a:extLst>
          </p:cNvPr>
          <p:cNvPicPr>
            <a:picLocks noGrp="1" noChangeAspect="1"/>
          </p:cNvPicPr>
          <p:nvPr>
            <p:ph idx="1"/>
          </p:nvPr>
        </p:nvPicPr>
        <p:blipFill>
          <a:blip r:embed="rId2"/>
          <a:srcRect/>
          <a:stretch/>
        </p:blipFill>
        <p:spPr>
          <a:xfrm>
            <a:off x="149784" y="1560820"/>
            <a:ext cx="8672600" cy="2168149"/>
          </a:xfrm>
        </p:spPr>
      </p:pic>
      <p:sp>
        <p:nvSpPr>
          <p:cNvPr id="3" name="CasellaDiTesto 2">
            <a:extLst>
              <a:ext uri="{FF2B5EF4-FFF2-40B4-BE49-F238E27FC236}">
                <a16:creationId xmlns:a16="http://schemas.microsoft.com/office/drawing/2014/main" id="{2B99F06B-CD02-2B2C-39DD-1508FA105294}"/>
              </a:ext>
            </a:extLst>
          </p:cNvPr>
          <p:cNvSpPr txBox="1"/>
          <p:nvPr/>
        </p:nvSpPr>
        <p:spPr>
          <a:xfrm>
            <a:off x="554946" y="4111647"/>
            <a:ext cx="8147620"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It is important to note that, </a:t>
            </a:r>
            <a:r>
              <a:rPr kumimoji="0" lang="en-US" sz="1800" b="1" i="0" u="none" strike="noStrike" kern="1200" cap="none" spc="0" normalizeH="0" baseline="0" noProof="0" dirty="0">
                <a:ln>
                  <a:noFill/>
                </a:ln>
                <a:solidFill>
                  <a:prstClr val="black"/>
                </a:solidFill>
                <a:effectLst/>
                <a:uLnTx/>
                <a:uFillTx/>
                <a:latin typeface="Calibri"/>
                <a:ea typeface="+mn-ea"/>
                <a:cs typeface="+mn-cs"/>
              </a:rPr>
              <a:t>despite the low budget</a:t>
            </a:r>
            <a:r>
              <a:rPr kumimoji="0" lang="en-US" sz="1800" b="0" i="0" u="none" strike="noStrike" kern="1200" cap="none" spc="0" normalizeH="0" baseline="0" noProof="0" dirty="0">
                <a:ln>
                  <a:noFill/>
                </a:ln>
                <a:solidFill>
                  <a:prstClr val="black"/>
                </a:solidFill>
                <a:effectLst/>
                <a:uLnTx/>
                <a:uFillTx/>
                <a:latin typeface="Calibri"/>
                <a:ea typeface="+mn-ea"/>
                <a:cs typeface="+mn-cs"/>
              </a:rPr>
              <a:t>, the agent tends </a:t>
            </a:r>
            <a:r>
              <a:rPr kumimoji="0" lang="en-US" sz="1800" b="1" i="0" u="none" strike="noStrike" kern="1200" cap="none" spc="0" normalizeH="0" baseline="0" noProof="0" dirty="0">
                <a:ln>
                  <a:noFill/>
                </a:ln>
                <a:solidFill>
                  <a:prstClr val="black"/>
                </a:solidFill>
                <a:effectLst/>
                <a:uLnTx/>
                <a:uFillTx/>
                <a:latin typeface="Calibri"/>
                <a:ea typeface="+mn-ea"/>
                <a:cs typeface="+mn-cs"/>
              </a:rPr>
              <a:t>not</a:t>
            </a:r>
            <a:r>
              <a:rPr kumimoji="0" lang="en-US" sz="1800" b="0" i="0" u="none" strike="noStrike" kern="1200" cap="none" spc="0" normalizeH="0" baseline="0" noProof="0" dirty="0">
                <a:ln>
                  <a:noFill/>
                </a:ln>
                <a:solidFill>
                  <a:prstClr val="black"/>
                </a:solidFill>
                <a:effectLst/>
                <a:uLnTx/>
                <a:uFillTx/>
                <a:latin typeface="Calibri"/>
                <a:ea typeface="+mn-ea"/>
                <a:cs typeface="+mn-cs"/>
              </a:rPr>
              <a:t> to </a:t>
            </a:r>
            <a:r>
              <a:rPr kumimoji="0" lang="en-US" sz="1800" b="1" i="0" u="none" strike="noStrike" kern="1200" cap="none" spc="0" normalizeH="0" baseline="0" noProof="0" dirty="0">
                <a:ln>
                  <a:noFill/>
                </a:ln>
                <a:solidFill>
                  <a:prstClr val="black"/>
                </a:solidFill>
                <a:effectLst/>
                <a:uLnTx/>
                <a:uFillTx/>
                <a:latin typeface="Calibri"/>
                <a:ea typeface="+mn-ea"/>
                <a:cs typeface="+mn-cs"/>
              </a:rPr>
              <a:t>deplete</a:t>
            </a:r>
            <a:r>
              <a:rPr kumimoji="0" lang="en-US" sz="1800" b="0" i="0" u="none" strike="noStrike" kern="1200" cap="none" spc="0" normalizeH="0" baseline="0" noProof="0" dirty="0">
                <a:ln>
                  <a:noFill/>
                </a:ln>
                <a:solidFill>
                  <a:prstClr val="black"/>
                </a:solidFill>
                <a:effectLst/>
                <a:uLnTx/>
                <a:uFillTx/>
                <a:latin typeface="Calibri"/>
                <a:ea typeface="+mn-ea"/>
                <a:cs typeface="+mn-cs"/>
              </a:rPr>
              <a:t> it, distributing it throughout the entire simulation. Comparing the cumulative utility with that of the clairvoyant reveals the </a:t>
            </a:r>
            <a:r>
              <a:rPr kumimoji="0" lang="en-US" sz="1800" b="1" i="0" u="none" strike="noStrike" kern="1200" cap="none" spc="0" normalizeH="0" baseline="0" noProof="0" dirty="0">
                <a:ln>
                  <a:noFill/>
                </a:ln>
                <a:solidFill>
                  <a:prstClr val="black"/>
                </a:solidFill>
                <a:effectLst/>
                <a:uLnTx/>
                <a:uFillTx/>
                <a:latin typeface="Calibri"/>
                <a:ea typeface="+mn-ea"/>
                <a:cs typeface="+mn-cs"/>
              </a:rPr>
              <a:t>poor performance </a:t>
            </a:r>
            <a:r>
              <a:rPr kumimoji="0" lang="en-US" sz="1800" b="0" i="0" u="none" strike="noStrike" kern="1200" cap="none" spc="0" normalizeH="0" baseline="0" noProof="0" dirty="0">
                <a:ln>
                  <a:noFill/>
                </a:ln>
                <a:solidFill>
                  <a:prstClr val="black"/>
                </a:solidFill>
                <a:effectLst/>
                <a:uLnTx/>
                <a:uFillTx/>
                <a:latin typeface="Calibri"/>
                <a:ea typeface="+mn-ea"/>
                <a:cs typeface="+mn-cs"/>
              </a:rPr>
              <a:t>of our agent, as it only achieves </a:t>
            </a:r>
            <a:r>
              <a:rPr kumimoji="0" lang="en-US" sz="1800" b="1" i="0" u="none" strike="noStrike" kern="1200" cap="none" spc="0" normalizeH="0" baseline="0" noProof="0" dirty="0">
                <a:ln>
                  <a:noFill/>
                </a:ln>
                <a:solidFill>
                  <a:prstClr val="black"/>
                </a:solidFill>
                <a:effectLst/>
                <a:uLnTx/>
                <a:uFillTx/>
                <a:latin typeface="Calibri"/>
                <a:ea typeface="+mn-ea"/>
                <a:cs typeface="+mn-cs"/>
              </a:rPr>
              <a:t>sublinear cumulative utilities</a:t>
            </a:r>
            <a:r>
              <a:rPr kumimoji="0" lang="en-US" sz="1800" b="0" i="0" u="none" strike="noStrike" kern="1200" cap="none" spc="0" normalizeH="0" baseline="0" noProof="0" dirty="0">
                <a:ln>
                  <a:noFill/>
                </a:ln>
                <a:solidFill>
                  <a:prstClr val="black"/>
                </a:solidFill>
                <a:effectLst/>
                <a:uLnTx/>
                <a:uFillTx/>
                <a:latin typeface="Calibri"/>
                <a:ea typeface="+mn-ea"/>
                <a:cs typeface="+mn-cs"/>
              </a:rPr>
              <a:t>. Compared to the linear utility of the clairvoyant, this results in a </a:t>
            </a:r>
            <a:r>
              <a:rPr kumimoji="0" lang="en-US" sz="1800" b="1" i="0" u="none" strike="noStrike" kern="1200" cap="none" spc="0" normalizeH="0" baseline="0" noProof="0" dirty="0">
                <a:ln>
                  <a:noFill/>
                </a:ln>
                <a:solidFill>
                  <a:prstClr val="black"/>
                </a:solidFill>
                <a:effectLst/>
                <a:uLnTx/>
                <a:uFillTx/>
                <a:latin typeface="Calibri"/>
                <a:ea typeface="+mn-ea"/>
                <a:cs typeface="+mn-cs"/>
              </a:rPr>
              <a:t>cumulative regret </a:t>
            </a:r>
            <a:r>
              <a:rPr kumimoji="0" lang="en-US" sz="1800" b="0" i="0" u="none" strike="noStrike" kern="1200" cap="none" spc="0" normalizeH="0" baseline="0" noProof="0" dirty="0">
                <a:ln>
                  <a:noFill/>
                </a:ln>
                <a:solidFill>
                  <a:prstClr val="black"/>
                </a:solidFill>
                <a:effectLst/>
                <a:uLnTx/>
                <a:uFillTx/>
                <a:latin typeface="Calibri"/>
                <a:ea typeface="+mn-ea"/>
                <a:cs typeface="+mn-cs"/>
              </a:rPr>
              <a:t>that is </a:t>
            </a:r>
            <a:r>
              <a:rPr kumimoji="0" lang="en-US" sz="1800" b="1" i="0" u="none" strike="noStrike" kern="1200" cap="none" spc="0" normalizeH="0" baseline="0" noProof="0" dirty="0">
                <a:ln>
                  <a:noFill/>
                </a:ln>
                <a:solidFill>
                  <a:prstClr val="black"/>
                </a:solidFill>
                <a:effectLst/>
                <a:uLnTx/>
                <a:uFillTx/>
                <a:latin typeface="Calibri"/>
                <a:ea typeface="+mn-ea"/>
                <a:cs typeface="+mn-cs"/>
              </a:rPr>
              <a:t>linear</a:t>
            </a:r>
            <a:r>
              <a:rPr kumimoji="0" lang="en-US" sz="1800" b="0" i="0" u="none" strike="noStrike" kern="1200" cap="none" spc="0" normalizeH="0" baseline="0" noProof="0" dirty="0">
                <a:ln>
                  <a:noFill/>
                </a:ln>
                <a:solidFill>
                  <a:prstClr val="black"/>
                </a:solidFill>
                <a:effectLst/>
                <a:uLnTx/>
                <a:uFillTx/>
                <a:latin typeface="Calibri"/>
                <a:ea typeface="+mn-ea"/>
                <a:cs typeface="+mn-cs"/>
              </a:rPr>
              <a:t> or even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superlinear</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endParaRPr kumimoji="0" lang="it-IT"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65247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8CA2D5-4BEE-4B0C-2D71-E9272CFDBE24}"/>
              </a:ext>
            </a:extLst>
          </p:cNvPr>
          <p:cNvSpPr>
            <a:spLocks noGrp="1"/>
          </p:cNvSpPr>
          <p:nvPr>
            <p:ph type="title"/>
          </p:nvPr>
        </p:nvSpPr>
        <p:spPr/>
        <p:txBody>
          <a:bodyPr/>
          <a:lstStyle/>
          <a:p>
            <a:r>
              <a:rPr lang="it-IT" dirty="0"/>
              <a:t>Agent: Full Feedback </a:t>
            </a:r>
            <a:r>
              <a:rPr lang="it-IT" dirty="0" err="1"/>
              <a:t>Multiplicative</a:t>
            </a:r>
            <a:r>
              <a:rPr lang="it-IT" dirty="0"/>
              <a:t> </a:t>
            </a:r>
            <a:r>
              <a:rPr lang="it-IT" dirty="0" err="1"/>
              <a:t>Pacing</a:t>
            </a:r>
            <a:r>
              <a:rPr lang="it-IT" dirty="0"/>
              <a:t> with Hedge</a:t>
            </a:r>
            <a:br>
              <a:rPr lang="it-IT" dirty="0"/>
            </a:br>
            <a:r>
              <a:rPr lang="it-IT" dirty="0"/>
              <a:t>Fair Budget</a:t>
            </a:r>
          </a:p>
        </p:txBody>
      </p:sp>
      <p:pic>
        <p:nvPicPr>
          <p:cNvPr id="5" name="Segnaposto contenuto 4">
            <a:extLst>
              <a:ext uri="{FF2B5EF4-FFF2-40B4-BE49-F238E27FC236}">
                <a16:creationId xmlns:a16="http://schemas.microsoft.com/office/drawing/2014/main" id="{E52435F8-8D6B-A021-D480-587A6AD1BE9E}"/>
              </a:ext>
            </a:extLst>
          </p:cNvPr>
          <p:cNvPicPr>
            <a:picLocks noGrp="1" noChangeAspect="1"/>
          </p:cNvPicPr>
          <p:nvPr>
            <p:ph idx="1"/>
          </p:nvPr>
        </p:nvPicPr>
        <p:blipFill>
          <a:blip r:embed="rId2"/>
          <a:srcRect/>
          <a:stretch/>
        </p:blipFill>
        <p:spPr>
          <a:xfrm>
            <a:off x="-992158" y="1316324"/>
            <a:ext cx="10987468" cy="2746866"/>
          </a:xfrm>
        </p:spPr>
      </p:pic>
      <p:sp>
        <p:nvSpPr>
          <p:cNvPr id="3" name="CasellaDiTesto 2">
            <a:extLst>
              <a:ext uri="{FF2B5EF4-FFF2-40B4-BE49-F238E27FC236}">
                <a16:creationId xmlns:a16="http://schemas.microsoft.com/office/drawing/2014/main" id="{CD4A164D-6D84-6708-4972-581F5F7668F8}"/>
              </a:ext>
            </a:extLst>
          </p:cNvPr>
          <p:cNvSpPr txBox="1"/>
          <p:nvPr/>
        </p:nvSpPr>
        <p:spPr>
          <a:xfrm>
            <a:off x="466659" y="4155791"/>
            <a:ext cx="8402905"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Assigning a </a:t>
            </a:r>
            <a:r>
              <a:rPr kumimoji="0" lang="en-US" sz="1800" b="1" i="0" u="none" strike="noStrike" kern="1200" cap="none" spc="0" normalizeH="0" baseline="0" noProof="0" dirty="0">
                <a:ln>
                  <a:noFill/>
                </a:ln>
                <a:solidFill>
                  <a:prstClr val="black"/>
                </a:solidFill>
                <a:effectLst/>
                <a:uLnTx/>
                <a:uFillTx/>
                <a:latin typeface="Calibri"/>
                <a:ea typeface="+mn-ea"/>
                <a:cs typeface="+mn-cs"/>
              </a:rPr>
              <a:t>budget similar</a:t>
            </a:r>
            <a:r>
              <a:rPr kumimoji="0" lang="en-US" sz="1800" b="0" i="0" u="none" strike="noStrike" kern="1200" cap="none" spc="0" normalizeH="0" baseline="0" noProof="0" dirty="0">
                <a:ln>
                  <a:noFill/>
                </a:ln>
                <a:solidFill>
                  <a:prstClr val="black"/>
                </a:solidFill>
                <a:effectLst/>
                <a:uLnTx/>
                <a:uFillTx/>
                <a:latin typeface="Calibri"/>
                <a:ea typeface="+mn-ea"/>
                <a:cs typeface="+mn-cs"/>
              </a:rPr>
              <a:t> to that of the </a:t>
            </a:r>
            <a:r>
              <a:rPr kumimoji="0" lang="en-US" sz="1800" b="1" i="0" u="none" strike="noStrike" kern="1200" cap="none" spc="0" normalizeH="0" baseline="0" noProof="0" dirty="0">
                <a:ln>
                  <a:noFill/>
                </a:ln>
                <a:solidFill>
                  <a:prstClr val="black"/>
                </a:solidFill>
                <a:effectLst/>
                <a:uLnTx/>
                <a:uFillTx/>
                <a:latin typeface="Calibri"/>
                <a:ea typeface="+mn-ea"/>
                <a:cs typeface="+mn-cs"/>
              </a:rPr>
              <a:t>competitors</a:t>
            </a:r>
            <a:r>
              <a:rPr kumimoji="0" lang="en-US" sz="1800" b="0" i="0" u="none" strike="noStrike" kern="1200" cap="none" spc="0" normalizeH="0" baseline="0" noProof="0" dirty="0">
                <a:ln>
                  <a:noFill/>
                </a:ln>
                <a:solidFill>
                  <a:prstClr val="black"/>
                </a:solidFill>
                <a:effectLst/>
                <a:uLnTx/>
                <a:uFillTx/>
                <a:latin typeface="Calibri"/>
                <a:ea typeface="+mn-ea"/>
                <a:cs typeface="+mn-cs"/>
              </a:rPr>
              <a:t>, our agent seems to achieve a good </a:t>
            </a:r>
            <a:r>
              <a:rPr kumimoji="0" lang="en-US" sz="1800" b="1" i="0" u="none" strike="noStrike" kern="1200" cap="none" spc="0" normalizeH="0" baseline="0" noProof="0" dirty="0">
                <a:ln>
                  <a:noFill/>
                </a:ln>
                <a:solidFill>
                  <a:prstClr val="black"/>
                </a:solidFill>
                <a:effectLst/>
                <a:uLnTx/>
                <a:uFillTx/>
                <a:latin typeface="Calibri"/>
                <a:ea typeface="+mn-ea"/>
                <a:cs typeface="+mn-cs"/>
              </a:rPr>
              <a:t>balance</a:t>
            </a:r>
            <a:r>
              <a:rPr kumimoji="0" lang="en-US" sz="1800" b="0" i="0" u="none" strike="noStrike" kern="1200" cap="none" spc="0" normalizeH="0" baseline="0" noProof="0" dirty="0">
                <a:ln>
                  <a:noFill/>
                </a:ln>
                <a:solidFill>
                  <a:prstClr val="black"/>
                </a:solidFill>
                <a:effectLst/>
                <a:uLnTx/>
                <a:uFillTx/>
                <a:latin typeface="Calibri"/>
                <a:ea typeface="+mn-ea"/>
                <a:cs typeface="+mn-cs"/>
              </a:rPr>
              <a:t> between </a:t>
            </a:r>
            <a:r>
              <a:rPr kumimoji="0" lang="en-US" sz="1800" b="1" i="0" u="none" strike="noStrike" kern="1200" cap="none" spc="0" normalizeH="0" baseline="0" noProof="0" dirty="0">
                <a:ln>
                  <a:noFill/>
                </a:ln>
                <a:solidFill>
                  <a:prstClr val="black"/>
                </a:solidFill>
                <a:effectLst/>
                <a:uLnTx/>
                <a:uFillTx/>
                <a:latin typeface="Calibri"/>
                <a:ea typeface="+mn-ea"/>
                <a:cs typeface="+mn-cs"/>
              </a:rPr>
              <a:t>exploration and exploitation </a:t>
            </a:r>
            <a:r>
              <a:rPr kumimoji="0" lang="en-US" sz="1800" b="0" i="0" u="none" strike="noStrike" kern="1200" cap="none" spc="0" normalizeH="0" baseline="0" noProof="0" dirty="0">
                <a:ln>
                  <a:noFill/>
                </a:ln>
                <a:solidFill>
                  <a:prstClr val="black"/>
                </a:solidFill>
                <a:effectLst/>
                <a:uLnTx/>
                <a:uFillTx/>
                <a:latin typeface="Calibri"/>
                <a:ea typeface="+mn-ea"/>
                <a:cs typeface="+mn-cs"/>
              </a:rPr>
              <a:t>phases. Notably, there is a predominant exploration phase at the beginning, after which the agent settles into a range of competitive bids with a slightly increasing trend, as much as possible. It is important to remember, indeed, that our agent’s valuation is 0.6, and at some point, the winning bids approach this value closely.</a:t>
            </a:r>
            <a:endParaRPr kumimoji="0" lang="it-IT"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3011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8CA2D5-4BEE-4B0C-2D71-E9272CFDBE24}"/>
              </a:ext>
            </a:extLst>
          </p:cNvPr>
          <p:cNvSpPr>
            <a:spLocks noGrp="1"/>
          </p:cNvSpPr>
          <p:nvPr>
            <p:ph type="title"/>
          </p:nvPr>
        </p:nvSpPr>
        <p:spPr/>
        <p:txBody>
          <a:bodyPr/>
          <a:lstStyle/>
          <a:p>
            <a:r>
              <a:rPr lang="it-IT" dirty="0"/>
              <a:t>Agent: Full Feedback </a:t>
            </a:r>
            <a:r>
              <a:rPr lang="it-IT" dirty="0" err="1"/>
              <a:t>Multiplicative</a:t>
            </a:r>
            <a:r>
              <a:rPr lang="it-IT" dirty="0"/>
              <a:t> </a:t>
            </a:r>
            <a:r>
              <a:rPr lang="it-IT" dirty="0" err="1"/>
              <a:t>Pacing</a:t>
            </a:r>
            <a:r>
              <a:rPr lang="it-IT" dirty="0"/>
              <a:t> with Hedge</a:t>
            </a:r>
            <a:br>
              <a:rPr lang="it-IT" dirty="0"/>
            </a:br>
            <a:r>
              <a:rPr lang="it-IT" dirty="0"/>
              <a:t>Fair Budget</a:t>
            </a:r>
          </a:p>
        </p:txBody>
      </p:sp>
      <p:pic>
        <p:nvPicPr>
          <p:cNvPr id="5" name="Segnaposto contenuto 4">
            <a:extLst>
              <a:ext uri="{FF2B5EF4-FFF2-40B4-BE49-F238E27FC236}">
                <a16:creationId xmlns:a16="http://schemas.microsoft.com/office/drawing/2014/main" id="{E52435F8-8D6B-A021-D480-587A6AD1BE9E}"/>
              </a:ext>
            </a:extLst>
          </p:cNvPr>
          <p:cNvPicPr>
            <a:picLocks noGrp="1" noChangeAspect="1"/>
          </p:cNvPicPr>
          <p:nvPr>
            <p:ph idx="1"/>
          </p:nvPr>
        </p:nvPicPr>
        <p:blipFill>
          <a:blip r:embed="rId2"/>
          <a:srcRect/>
          <a:stretch/>
        </p:blipFill>
        <p:spPr>
          <a:xfrm>
            <a:off x="149784" y="1560820"/>
            <a:ext cx="8672600" cy="2168149"/>
          </a:xfrm>
        </p:spPr>
      </p:pic>
      <p:sp>
        <p:nvSpPr>
          <p:cNvPr id="3" name="CasellaDiTesto 2">
            <a:extLst>
              <a:ext uri="{FF2B5EF4-FFF2-40B4-BE49-F238E27FC236}">
                <a16:creationId xmlns:a16="http://schemas.microsoft.com/office/drawing/2014/main" id="{D621960F-CB9A-36A9-414A-1658837BAA8F}"/>
              </a:ext>
            </a:extLst>
          </p:cNvPr>
          <p:cNvSpPr txBox="1"/>
          <p:nvPr/>
        </p:nvSpPr>
        <p:spPr>
          <a:xfrm>
            <a:off x="472966" y="4086422"/>
            <a:ext cx="8396598"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As in the previous case, the budget is not depleted. The </a:t>
            </a:r>
            <a:r>
              <a:rPr kumimoji="0" lang="en-US" sz="1800" b="1" i="0" u="none" strike="noStrike" kern="1200" cap="none" spc="0" normalizeH="0" baseline="0" noProof="0" dirty="0">
                <a:ln>
                  <a:noFill/>
                </a:ln>
                <a:solidFill>
                  <a:prstClr val="black"/>
                </a:solidFill>
                <a:effectLst/>
                <a:uLnTx/>
                <a:uFillTx/>
                <a:latin typeface="Calibri"/>
                <a:ea typeface="+mn-ea"/>
                <a:cs typeface="+mn-cs"/>
              </a:rPr>
              <a:t>cumulative utility</a:t>
            </a:r>
            <a:r>
              <a:rPr kumimoji="0" lang="en-US" sz="1800" b="0" i="0" u="none" strike="noStrike" kern="1200" cap="none" spc="0" normalizeH="0" baseline="0" noProof="0" dirty="0">
                <a:ln>
                  <a:noFill/>
                </a:ln>
                <a:solidFill>
                  <a:prstClr val="black"/>
                </a:solidFill>
                <a:effectLst/>
                <a:uLnTx/>
                <a:uFillTx/>
                <a:latin typeface="Calibri"/>
                <a:ea typeface="+mn-ea"/>
                <a:cs typeface="+mn-cs"/>
              </a:rPr>
              <a:t> is </a:t>
            </a:r>
            <a:r>
              <a:rPr kumimoji="0" lang="en-US" sz="1800" b="1" i="0" u="none" strike="noStrike" kern="1200" cap="none" spc="0" normalizeH="0" baseline="0" noProof="0" dirty="0">
                <a:ln>
                  <a:noFill/>
                </a:ln>
                <a:solidFill>
                  <a:prstClr val="black"/>
                </a:solidFill>
                <a:effectLst/>
                <a:uLnTx/>
                <a:uFillTx/>
                <a:latin typeface="Calibri"/>
                <a:ea typeface="+mn-ea"/>
                <a:cs typeface="+mn-cs"/>
              </a:rPr>
              <a:t>sublinear</a:t>
            </a:r>
            <a:r>
              <a:rPr kumimoji="0" lang="en-US" sz="1800" b="0" i="0" u="none" strike="noStrike" kern="1200" cap="none" spc="0" normalizeH="0" baseline="0" noProof="0" dirty="0">
                <a:ln>
                  <a:noFill/>
                </a:ln>
                <a:solidFill>
                  <a:prstClr val="black"/>
                </a:solidFill>
                <a:effectLst/>
                <a:uLnTx/>
                <a:uFillTx/>
                <a:latin typeface="Calibri"/>
                <a:ea typeface="+mn-ea"/>
                <a:cs typeface="+mn-cs"/>
              </a:rPr>
              <a:t> during the initial exploration phase (</a:t>
            </a:r>
            <a:r>
              <a:rPr kumimoji="0" lang="en-US" sz="1800" b="1" i="0" u="none" strike="noStrike" kern="1200" cap="none" spc="0" normalizeH="0" baseline="0" noProof="0" dirty="0">
                <a:ln>
                  <a:noFill/>
                </a:ln>
                <a:solidFill>
                  <a:prstClr val="black"/>
                </a:solidFill>
                <a:effectLst/>
                <a:uLnTx/>
                <a:uFillTx/>
                <a:latin typeface="Calibri"/>
                <a:ea typeface="+mn-ea"/>
                <a:cs typeface="+mn-cs"/>
              </a:rPr>
              <a:t>t &lt; 5000</a:t>
            </a:r>
            <a:r>
              <a:rPr kumimoji="0" lang="en-US" sz="1800" b="0" i="0" u="none" strike="noStrike" kern="1200" cap="none" spc="0" normalizeH="0" baseline="0" noProof="0" dirty="0">
                <a:ln>
                  <a:noFill/>
                </a:ln>
                <a:solidFill>
                  <a:prstClr val="black"/>
                </a:solidFill>
                <a:effectLst/>
                <a:uLnTx/>
                <a:uFillTx/>
                <a:latin typeface="Calibri"/>
                <a:ea typeface="+mn-ea"/>
                <a:cs typeface="+mn-cs"/>
              </a:rPr>
              <a:t>), then becomes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superlinear</a:t>
            </a:r>
            <a:r>
              <a:rPr kumimoji="0" lang="en-US" sz="1800" b="0" i="0" u="none" strike="noStrike" kern="1200" cap="none" spc="0" normalizeH="0" baseline="0" noProof="0" dirty="0">
                <a:ln>
                  <a:noFill/>
                </a:ln>
                <a:solidFill>
                  <a:prstClr val="black"/>
                </a:solidFill>
                <a:effectLst/>
                <a:uLnTx/>
                <a:uFillTx/>
                <a:latin typeface="Calibri"/>
                <a:ea typeface="+mn-ea"/>
                <a:cs typeface="+mn-cs"/>
              </a:rPr>
              <a:t> once the winning bid range is identified (</a:t>
            </a:r>
            <a:r>
              <a:rPr kumimoji="0" lang="en-US" sz="1800" b="1" i="0" u="none" strike="noStrike" kern="1200" cap="none" spc="0" normalizeH="0" baseline="0" noProof="0" dirty="0">
                <a:ln>
                  <a:noFill/>
                </a:ln>
                <a:solidFill>
                  <a:prstClr val="black"/>
                </a:solidFill>
                <a:effectLst/>
                <a:uLnTx/>
                <a:uFillTx/>
                <a:latin typeface="Calibri"/>
                <a:ea typeface="+mn-ea"/>
                <a:cs typeface="+mn-cs"/>
              </a:rPr>
              <a:t>5000 &lt; t &lt; 10000</a:t>
            </a:r>
            <a:r>
              <a:rPr kumimoji="0" lang="en-US" sz="1800" b="0" i="0" u="none" strike="noStrike" kern="1200" cap="none" spc="0" normalizeH="0" baseline="0" noProof="0" dirty="0">
                <a:ln>
                  <a:noFill/>
                </a:ln>
                <a:solidFill>
                  <a:prstClr val="black"/>
                </a:solidFill>
                <a:effectLst/>
                <a:uLnTx/>
                <a:uFillTx/>
                <a:latin typeface="Calibri"/>
                <a:ea typeface="+mn-ea"/>
                <a:cs typeface="+mn-cs"/>
              </a:rPr>
              <a:t>). Due to increasing jumps, the winning bid closely approaches the agent’s valuation, resulting in a </a:t>
            </a:r>
            <a:r>
              <a:rPr kumimoji="0" lang="en-US" sz="1800" b="1" i="0" u="none" strike="noStrike" kern="1200" cap="none" spc="0" normalizeH="0" baseline="0" noProof="0" dirty="0">
                <a:ln>
                  <a:noFill/>
                </a:ln>
                <a:solidFill>
                  <a:prstClr val="black"/>
                </a:solidFill>
                <a:effectLst/>
                <a:uLnTx/>
                <a:uFillTx/>
                <a:latin typeface="Calibri"/>
                <a:ea typeface="+mn-ea"/>
                <a:cs typeface="+mn-cs"/>
              </a:rPr>
              <a:t>linear</a:t>
            </a:r>
            <a:r>
              <a:rPr kumimoji="0" lang="en-US" sz="1800" b="0" i="0" u="none" strike="noStrike" kern="1200" cap="none" spc="0" normalizeH="0" baseline="0" noProof="0" dirty="0">
                <a:ln>
                  <a:noFill/>
                </a:ln>
                <a:solidFill>
                  <a:prstClr val="black"/>
                </a:solidFill>
                <a:effectLst/>
                <a:uLnTx/>
                <a:uFillTx/>
                <a:latin typeface="Calibri"/>
                <a:ea typeface="+mn-ea"/>
                <a:cs typeface="+mn-cs"/>
              </a:rPr>
              <a:t> trend (</a:t>
            </a:r>
            <a:r>
              <a:rPr kumimoji="0" lang="en-US" sz="1800" b="1" i="0" u="none" strike="noStrike" kern="1200" cap="none" spc="0" normalizeH="0" baseline="0" noProof="0" dirty="0">
                <a:ln>
                  <a:noFill/>
                </a:ln>
                <a:solidFill>
                  <a:prstClr val="black"/>
                </a:solidFill>
                <a:effectLst/>
                <a:uLnTx/>
                <a:uFillTx/>
                <a:latin typeface="Calibri"/>
                <a:ea typeface="+mn-ea"/>
                <a:cs typeface="+mn-cs"/>
              </a:rPr>
              <a:t>10000 &lt; t &lt; 20000</a:t>
            </a:r>
            <a:r>
              <a:rPr kumimoji="0" lang="en-US" sz="1800" b="0" i="0" u="none" strike="noStrike" kern="1200" cap="none" spc="0" normalizeH="0" baseline="0" noProof="0" dirty="0">
                <a:ln>
                  <a:noFill/>
                </a:ln>
                <a:solidFill>
                  <a:prstClr val="black"/>
                </a:solidFill>
                <a:effectLst/>
                <a:uLnTx/>
                <a:uFillTx/>
                <a:latin typeface="Calibri"/>
                <a:ea typeface="+mn-ea"/>
                <a:cs typeface="+mn-cs"/>
              </a:rPr>
              <a:t>) and eventually a </a:t>
            </a:r>
            <a:r>
              <a:rPr kumimoji="0" lang="en-US" sz="1800" b="1" i="0" u="none" strike="noStrike" kern="1200" cap="none" spc="0" normalizeH="0" baseline="0" noProof="0" dirty="0">
                <a:ln>
                  <a:noFill/>
                </a:ln>
                <a:solidFill>
                  <a:prstClr val="black"/>
                </a:solidFill>
                <a:effectLst/>
                <a:uLnTx/>
                <a:uFillTx/>
                <a:latin typeface="Calibri"/>
                <a:ea typeface="+mn-ea"/>
                <a:cs typeface="+mn-cs"/>
              </a:rPr>
              <a:t>sublinear</a:t>
            </a:r>
            <a:r>
              <a:rPr kumimoji="0" lang="en-US" sz="1800" b="0" i="0" u="none" strike="noStrike" kern="1200" cap="none" spc="0" normalizeH="0" baseline="0" noProof="0" dirty="0">
                <a:ln>
                  <a:noFill/>
                </a:ln>
                <a:solidFill>
                  <a:prstClr val="black"/>
                </a:solidFill>
                <a:effectLst/>
                <a:uLnTx/>
                <a:uFillTx/>
                <a:latin typeface="Calibri"/>
                <a:ea typeface="+mn-ea"/>
                <a:cs typeface="+mn-cs"/>
              </a:rPr>
              <a:t> trend (</a:t>
            </a:r>
            <a:r>
              <a:rPr kumimoji="0" lang="en-US" sz="1800" b="1" i="0" u="none" strike="noStrike" kern="1200" cap="none" spc="0" normalizeH="0" baseline="0" noProof="0" dirty="0">
                <a:ln>
                  <a:noFill/>
                </a:ln>
                <a:solidFill>
                  <a:prstClr val="black"/>
                </a:solidFill>
                <a:effectLst/>
                <a:uLnTx/>
                <a:uFillTx/>
                <a:latin typeface="Calibri"/>
                <a:ea typeface="+mn-ea"/>
                <a:cs typeface="+mn-cs"/>
              </a:rPr>
              <a:t>t &gt; 20000</a:t>
            </a:r>
            <a:r>
              <a:rPr kumimoji="0" lang="en-US" sz="1800" b="0" i="0" u="none" strike="noStrike" kern="1200" cap="none" spc="0" normalizeH="0" baseline="0" noProof="0" dirty="0">
                <a:ln>
                  <a:noFill/>
                </a:ln>
                <a:solidFill>
                  <a:prstClr val="black"/>
                </a:solidFill>
                <a:effectLst/>
                <a:uLnTx/>
                <a:uFillTx/>
                <a:latin typeface="Calibri"/>
                <a:ea typeface="+mn-ea"/>
                <a:cs typeface="+mn-cs"/>
              </a:rPr>
              <a:t>). This behavior is also evident in the cumulative regret plot.</a:t>
            </a:r>
            <a:endParaRPr kumimoji="0" lang="it-IT"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752767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1721149"/>
            <a:ext cx="2730901" cy="2126951"/>
          </a:xfrm>
          <a:prstGeom prst="rect">
            <a:avLst/>
          </a:prstGeom>
        </p:spPr>
      </p:pic>
      <p:sp>
        <p:nvSpPr>
          <p:cNvPr id="2" name="Titolo 1"/>
          <p:cNvSpPr>
            <a:spLocks noGrp="1"/>
          </p:cNvSpPr>
          <p:nvPr>
            <p:ph type="ctrTitle"/>
          </p:nvPr>
        </p:nvSpPr>
        <p:spPr>
          <a:xfrm>
            <a:off x="622500" y="4849714"/>
            <a:ext cx="7772400" cy="968375"/>
          </a:xfrm>
        </p:spPr>
        <p:txBody>
          <a:bodyPr>
            <a:normAutofit fontScale="90000"/>
          </a:bodyPr>
          <a:lstStyle/>
          <a:p>
            <a:pPr algn="ctr"/>
            <a:r>
              <a:rPr lang="it-IT" sz="4000" dirty="0" err="1"/>
              <a:t>Requirement</a:t>
            </a:r>
            <a:r>
              <a:rPr lang="it-IT" sz="4000" dirty="0"/>
              <a:t> 2</a:t>
            </a:r>
            <a:br>
              <a:rPr lang="it-IT" dirty="0"/>
            </a:br>
            <a:r>
              <a:rPr lang="it-IT" sz="3100" dirty="0"/>
              <a:t>Interaction</a:t>
            </a:r>
          </a:p>
        </p:txBody>
      </p:sp>
    </p:spTree>
    <p:extLst>
      <p:ext uri="{BB962C8B-B14F-4D97-AF65-F5344CB8AC3E}">
        <p14:creationId xmlns:p14="http://schemas.microsoft.com/office/powerpoint/2010/main" val="48976649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2A06ED-781B-5FAF-63FA-981474B534F7}"/>
              </a:ext>
            </a:extLst>
          </p:cNvPr>
          <p:cNvSpPr>
            <a:spLocks noGrp="1"/>
          </p:cNvSpPr>
          <p:nvPr>
            <p:ph type="title"/>
          </p:nvPr>
        </p:nvSpPr>
        <p:spPr/>
        <p:txBody>
          <a:bodyPr>
            <a:normAutofit/>
          </a:bodyPr>
          <a:lstStyle/>
          <a:p>
            <a:r>
              <a:rPr lang="en-US" sz="3600" dirty="0"/>
              <a:t>Pricing and Advertising Strategies</a:t>
            </a:r>
            <a:endParaRPr lang="it-IT" sz="3600" dirty="0"/>
          </a:p>
        </p:txBody>
      </p:sp>
      <p:sp>
        <p:nvSpPr>
          <p:cNvPr id="3" name="Segnaposto contenuto 2">
            <a:extLst>
              <a:ext uri="{FF2B5EF4-FFF2-40B4-BE49-F238E27FC236}">
                <a16:creationId xmlns:a16="http://schemas.microsoft.com/office/drawing/2014/main" id="{96F51F01-EAA3-ED34-3D26-681006BA1505}"/>
              </a:ext>
            </a:extLst>
          </p:cNvPr>
          <p:cNvSpPr>
            <a:spLocks noGrp="1"/>
          </p:cNvSpPr>
          <p:nvPr>
            <p:ph idx="1"/>
          </p:nvPr>
        </p:nvSpPr>
        <p:spPr>
          <a:xfrm>
            <a:off x="417179" y="1645920"/>
            <a:ext cx="8323726" cy="3632376"/>
          </a:xfrm>
        </p:spPr>
        <p:txBody>
          <a:bodyPr>
            <a:normAutofit fontScale="92500" lnSpcReduction="10000"/>
          </a:bodyPr>
          <a:lstStyle/>
          <a:p>
            <a:r>
              <a:rPr lang="en-US" dirty="0"/>
              <a:t>We selected the most promising scenario from the pricing simulations, where the logistic function describing the purchase probability experiences decreasing perturbations. </a:t>
            </a:r>
          </a:p>
          <a:p>
            <a:r>
              <a:rPr lang="en-US" b="1" dirty="0"/>
              <a:t>Each day</a:t>
            </a:r>
            <a:r>
              <a:rPr lang="en-US" dirty="0"/>
              <a:t>, the </a:t>
            </a:r>
            <a:r>
              <a:rPr lang="en-US" b="1" dirty="0"/>
              <a:t>price</a:t>
            </a:r>
            <a:r>
              <a:rPr lang="en-US" dirty="0"/>
              <a:t> is </a:t>
            </a:r>
            <a:r>
              <a:rPr lang="en-US" b="1" dirty="0"/>
              <a:t>reassessed</a:t>
            </a:r>
            <a:r>
              <a:rPr lang="en-US" dirty="0"/>
              <a:t> </a:t>
            </a:r>
            <a:r>
              <a:rPr lang="en-US" b="1" dirty="0"/>
              <a:t>based on</a:t>
            </a:r>
            <a:r>
              <a:rPr lang="en-US" dirty="0"/>
              <a:t> the number of customers brought in by the </a:t>
            </a:r>
            <a:r>
              <a:rPr lang="en-US" b="1" dirty="0"/>
              <a:t>previous day's advertising campaign</a:t>
            </a:r>
            <a:r>
              <a:rPr lang="en-US" dirty="0"/>
              <a:t>, combined with the purchase probability used</a:t>
            </a:r>
          </a:p>
          <a:p>
            <a:endParaRPr lang="en-US" dirty="0"/>
          </a:p>
          <a:p>
            <a:pPr marL="342900" indent="-342900">
              <a:buFontTx/>
              <a:buChar char="-"/>
            </a:pPr>
            <a:r>
              <a:rPr lang="en-US" b="1" dirty="0"/>
              <a:t>Pricing Agent</a:t>
            </a:r>
            <a:r>
              <a:rPr lang="en-US" dirty="0"/>
              <a:t>: UCB1 is used to select the optimal price.</a:t>
            </a:r>
          </a:p>
          <a:p>
            <a:pPr marL="342900" indent="-342900">
              <a:buFontTx/>
              <a:buChar char="-"/>
            </a:pPr>
            <a:endParaRPr lang="en-US" b="1" dirty="0"/>
          </a:p>
          <a:p>
            <a:pPr marL="342900" indent="-342900">
              <a:buFontTx/>
              <a:buChar char="-"/>
            </a:pPr>
            <a:r>
              <a:rPr lang="en-US" b="1" dirty="0"/>
              <a:t>Advertising Agent</a:t>
            </a:r>
            <a:r>
              <a:rPr lang="en-US" dirty="0"/>
              <a:t>: </a:t>
            </a:r>
            <a:r>
              <a:rPr lang="en-US" dirty="0" err="1"/>
              <a:t>FFMultiplicative</a:t>
            </a:r>
            <a:r>
              <a:rPr lang="en-US" dirty="0"/>
              <a:t> Pacing with Hedge is employed to optimize the advertising strategy</a:t>
            </a:r>
            <a:endParaRPr lang="it-IT" dirty="0"/>
          </a:p>
        </p:txBody>
      </p:sp>
    </p:spTree>
    <p:extLst>
      <p:ext uri="{BB962C8B-B14F-4D97-AF65-F5344CB8AC3E}">
        <p14:creationId xmlns:p14="http://schemas.microsoft.com/office/powerpoint/2010/main" val="300402331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B18129-AF22-BD3F-429B-75B8BFBBBB6C}"/>
              </a:ext>
            </a:extLst>
          </p:cNvPr>
          <p:cNvSpPr>
            <a:spLocks noGrp="1"/>
          </p:cNvSpPr>
          <p:nvPr>
            <p:ph type="title"/>
          </p:nvPr>
        </p:nvSpPr>
        <p:spPr/>
        <p:txBody>
          <a:bodyPr>
            <a:noAutofit/>
          </a:bodyPr>
          <a:lstStyle/>
          <a:p>
            <a:r>
              <a:rPr lang="it-IT" sz="3600" b="1" dirty="0" err="1"/>
              <a:t>Daily</a:t>
            </a:r>
            <a:r>
              <a:rPr lang="it-IT" sz="3600" b="1" dirty="0"/>
              <a:t> Interaction </a:t>
            </a:r>
            <a:r>
              <a:rPr lang="it-IT" sz="3600" b="1" dirty="0" err="1"/>
              <a:t>Process</a:t>
            </a:r>
            <a:br>
              <a:rPr lang="it-IT" sz="3600" b="1" dirty="0"/>
            </a:br>
            <a:endParaRPr lang="it-IT" sz="3600" dirty="0"/>
          </a:p>
        </p:txBody>
      </p:sp>
      <p:sp>
        <p:nvSpPr>
          <p:cNvPr id="4" name="Rectangle 1">
            <a:extLst>
              <a:ext uri="{FF2B5EF4-FFF2-40B4-BE49-F238E27FC236}">
                <a16:creationId xmlns:a16="http://schemas.microsoft.com/office/drawing/2014/main" id="{E158CD26-3901-79E6-788E-35B40E422E16}"/>
              </a:ext>
            </a:extLst>
          </p:cNvPr>
          <p:cNvSpPr>
            <a:spLocks noGrp="1" noChangeArrowheads="1"/>
          </p:cNvSpPr>
          <p:nvPr>
            <p:ph idx="1"/>
          </p:nvPr>
        </p:nvSpPr>
        <p:spPr bwMode="auto">
          <a:xfrm>
            <a:off x="288521" y="1305344"/>
            <a:ext cx="8412364"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it-IT" altLang="it-IT" sz="20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Each</a:t>
            </a:r>
            <a:r>
              <a:rPr kumimoji="0" lang="it-IT" altLang="it-IT" sz="2000" b="0" i="0" u="none" strike="noStrike" cap="none" normalizeH="0" baseline="0" dirty="0">
                <a:ln>
                  <a:noFill/>
                </a:ln>
                <a:solidFill>
                  <a:schemeClr val="tx1"/>
                </a:solidFill>
                <a:effectLst/>
                <a:latin typeface="Arial" panose="020B0604020202020204" pitchFamily="34" charset="0"/>
              </a:rPr>
              <a:t> day, the </a:t>
            </a:r>
            <a:r>
              <a:rPr kumimoji="0" lang="it-IT" altLang="it-IT" sz="2000" b="1" i="0" u="none" strike="noStrike" cap="none" normalizeH="0" baseline="0" dirty="0">
                <a:ln>
                  <a:noFill/>
                </a:ln>
                <a:solidFill>
                  <a:schemeClr val="tx1"/>
                </a:solidFill>
                <a:effectLst/>
                <a:latin typeface="Arial" panose="020B0604020202020204" pitchFamily="34" charset="0"/>
              </a:rPr>
              <a:t>UCB1</a:t>
            </a:r>
            <a:r>
              <a:rPr kumimoji="0" lang="it-IT" altLang="it-IT" sz="2000" b="0" i="0" u="none" strike="noStrike" cap="none" normalizeH="0" baseline="0" dirty="0">
                <a:ln>
                  <a:noFill/>
                </a:ln>
                <a:solidFill>
                  <a:schemeClr val="tx1"/>
                </a:solidFill>
                <a:effectLst/>
                <a:latin typeface="Arial" panose="020B0604020202020204" pitchFamily="34" charset="0"/>
              </a:rPr>
              <a:t> pricing agent </a:t>
            </a:r>
            <a:r>
              <a:rPr kumimoji="0" lang="it-IT" altLang="it-IT" sz="2000" b="1" i="0" u="none" strike="noStrike" cap="none" normalizeH="0" baseline="0" dirty="0" err="1">
                <a:ln>
                  <a:noFill/>
                </a:ln>
                <a:solidFill>
                  <a:schemeClr val="tx1"/>
                </a:solidFill>
                <a:effectLst/>
                <a:latin typeface="Arial" panose="020B0604020202020204" pitchFamily="34" charset="0"/>
              </a:rPr>
              <a:t>selects</a:t>
            </a:r>
            <a:r>
              <a:rPr kumimoji="0" lang="it-IT" altLang="it-IT" sz="2000" b="1" i="0" u="none" strike="noStrike" cap="none" normalizeH="0" baseline="0" dirty="0">
                <a:ln>
                  <a:noFill/>
                </a:ln>
                <a:solidFill>
                  <a:schemeClr val="tx1"/>
                </a:solidFill>
                <a:effectLst/>
                <a:latin typeface="Arial" panose="020B0604020202020204" pitchFamily="34" charset="0"/>
              </a:rPr>
              <a:t> a price</a:t>
            </a:r>
            <a:r>
              <a:rPr kumimoji="0" lang="it-IT" altLang="it-IT" sz="2000" b="0" i="0" u="none" strike="noStrike" cap="none" normalizeH="0" baseline="0" dirty="0">
                <a:ln>
                  <a:noFill/>
                </a:ln>
                <a:solidFill>
                  <a:schemeClr val="tx1"/>
                </a:solidFill>
                <a:effectLst/>
                <a:latin typeface="Arial" panose="020B0604020202020204" pitchFamily="34" charset="0"/>
              </a:rPr>
              <a:t>.</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it-IT" altLang="it-IT" sz="10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it-IT" altLang="it-IT" sz="2000" b="0" i="0" u="none" strike="noStrike" cap="none" normalizeH="0" baseline="0" dirty="0">
                <a:ln>
                  <a:noFill/>
                </a:ln>
                <a:solidFill>
                  <a:schemeClr val="tx1"/>
                </a:solidFill>
                <a:effectLst/>
                <a:latin typeface="Arial" panose="020B0604020202020204" pitchFamily="34" charset="0"/>
              </a:rPr>
              <a:t>The </a:t>
            </a:r>
            <a:r>
              <a:rPr kumimoji="0" lang="it-IT" altLang="it-IT" sz="2000" b="0" i="0" u="none" strike="noStrike" cap="none" normalizeH="0" baseline="0" dirty="0" err="1">
                <a:ln>
                  <a:noFill/>
                </a:ln>
                <a:solidFill>
                  <a:schemeClr val="tx1"/>
                </a:solidFill>
                <a:effectLst/>
                <a:latin typeface="Arial" panose="020B0604020202020204" pitchFamily="34" charset="0"/>
              </a:rPr>
              <a:t>selected</a:t>
            </a:r>
            <a:r>
              <a:rPr kumimoji="0" lang="it-IT" altLang="it-IT" sz="2000" b="0" i="0" u="none" strike="noStrike" cap="none" normalizeH="0" baseline="0" dirty="0">
                <a:ln>
                  <a:noFill/>
                </a:ln>
                <a:solidFill>
                  <a:schemeClr val="tx1"/>
                </a:solidFill>
                <a:effectLst/>
                <a:latin typeface="Arial" panose="020B0604020202020204" pitchFamily="34" charset="0"/>
              </a:rPr>
              <a:t> price </a:t>
            </a:r>
            <a:r>
              <a:rPr kumimoji="0" lang="it-IT" altLang="it-IT" sz="2000" b="0" i="0" u="none" strike="noStrike" cap="none" normalizeH="0" baseline="0" dirty="0" err="1">
                <a:ln>
                  <a:noFill/>
                </a:ln>
                <a:solidFill>
                  <a:schemeClr val="tx1"/>
                </a:solidFill>
                <a:effectLst/>
                <a:latin typeface="Arial" panose="020B0604020202020204" pitchFamily="34" charset="0"/>
              </a:rPr>
              <a:t>is</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passed</a:t>
            </a:r>
            <a:r>
              <a:rPr kumimoji="0" lang="it-IT" altLang="it-IT" sz="2000" b="0" i="0" u="none" strike="noStrike" cap="none" normalizeH="0" baseline="0" dirty="0">
                <a:ln>
                  <a:noFill/>
                </a:ln>
                <a:solidFill>
                  <a:schemeClr val="tx1"/>
                </a:solidFill>
                <a:effectLst/>
                <a:latin typeface="Arial" panose="020B0604020202020204" pitchFamily="34" charset="0"/>
              </a:rPr>
              <a:t> to the </a:t>
            </a:r>
            <a:r>
              <a:rPr kumimoji="0" lang="it-IT" altLang="it-IT" sz="2000" b="1" i="0" u="none" strike="noStrike" cap="none" normalizeH="0" baseline="0" dirty="0">
                <a:ln>
                  <a:noFill/>
                </a:ln>
                <a:solidFill>
                  <a:schemeClr val="tx1"/>
                </a:solidFill>
                <a:effectLst/>
                <a:latin typeface="Arial" panose="020B0604020202020204" pitchFamily="34" charset="0"/>
              </a:rPr>
              <a:t>advertising agent</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which</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1" i="0" u="none" strike="noStrike" cap="none" normalizeH="0" baseline="0" dirty="0" err="1">
                <a:ln>
                  <a:noFill/>
                </a:ln>
                <a:solidFill>
                  <a:schemeClr val="tx1"/>
                </a:solidFill>
                <a:effectLst/>
                <a:latin typeface="Arial" panose="020B0604020202020204" pitchFamily="34" charset="0"/>
              </a:rPr>
              <a:t>subtracts</a:t>
            </a:r>
            <a:r>
              <a:rPr kumimoji="0" lang="it-IT" altLang="it-IT" sz="2000" b="0" i="0" u="none" strike="noStrike" cap="none" normalizeH="0" baseline="0" dirty="0">
                <a:ln>
                  <a:noFill/>
                </a:ln>
                <a:solidFill>
                  <a:schemeClr val="tx1"/>
                </a:solidFill>
                <a:effectLst/>
                <a:latin typeface="Arial" panose="020B0604020202020204" pitchFamily="34" charset="0"/>
              </a:rPr>
              <a:t> the product </a:t>
            </a:r>
            <a:r>
              <a:rPr kumimoji="0" lang="it-IT" altLang="it-IT" sz="2000" b="1" i="0" u="none" strike="noStrike" cap="none" normalizeH="0" baseline="0" dirty="0">
                <a:ln>
                  <a:noFill/>
                </a:ln>
                <a:solidFill>
                  <a:schemeClr val="tx1"/>
                </a:solidFill>
                <a:effectLst/>
                <a:latin typeface="Arial" panose="020B0604020202020204" pitchFamily="34" charset="0"/>
              </a:rPr>
              <a:t>cost</a:t>
            </a:r>
            <a:r>
              <a:rPr kumimoji="0" lang="it-IT" altLang="it-IT" sz="2000" b="0" i="0" u="none" strike="noStrike" cap="none" normalizeH="0" baseline="0" dirty="0">
                <a:ln>
                  <a:noFill/>
                </a:ln>
                <a:solidFill>
                  <a:schemeClr val="tx1"/>
                </a:solidFill>
                <a:effectLst/>
                <a:latin typeface="Arial" panose="020B0604020202020204" pitchFamily="34" charset="0"/>
              </a:rPr>
              <a:t> to </a:t>
            </a:r>
            <a:r>
              <a:rPr kumimoji="0" lang="it-IT" altLang="it-IT" sz="2000" b="0" i="0" u="none" strike="noStrike" cap="none" normalizeH="0" baseline="0" dirty="0" err="1">
                <a:ln>
                  <a:noFill/>
                </a:ln>
                <a:solidFill>
                  <a:schemeClr val="tx1"/>
                </a:solidFill>
                <a:effectLst/>
                <a:latin typeface="Arial" panose="020B0604020202020204" pitchFamily="34" charset="0"/>
              </a:rPr>
              <a:t>define</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its</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1" i="0" u="none" strike="noStrike" cap="none" normalizeH="0" baseline="0" dirty="0" err="1">
                <a:ln>
                  <a:noFill/>
                </a:ln>
                <a:solidFill>
                  <a:schemeClr val="tx1"/>
                </a:solidFill>
                <a:effectLst/>
                <a:latin typeface="Arial" panose="020B0604020202020204" pitchFamily="34" charset="0"/>
              </a:rPr>
              <a:t>valuation</a:t>
            </a:r>
            <a:r>
              <a:rPr kumimoji="0" lang="it-IT" altLang="it-IT" sz="2000" b="0" i="0" u="none" strike="noStrike" cap="none" normalizeH="0" baseline="0" dirty="0">
                <a:ln>
                  <a:noFill/>
                </a:ln>
                <a:solidFill>
                  <a:schemeClr val="tx1"/>
                </a:solidFill>
                <a:effectLst/>
                <a:latin typeface="Arial" panose="020B0604020202020204" pitchFamily="34" charset="0"/>
              </a:rPr>
              <a:t>.</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it-IT" altLang="it-IT" sz="10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it-IT" altLang="it-IT" sz="2000" b="0" i="0" u="none" strike="noStrike" cap="none" normalizeH="0" baseline="0" dirty="0">
                <a:ln>
                  <a:noFill/>
                </a:ln>
                <a:solidFill>
                  <a:schemeClr val="tx1"/>
                </a:solidFill>
                <a:effectLst/>
                <a:latin typeface="Arial" panose="020B0604020202020204" pitchFamily="34" charset="0"/>
              </a:rPr>
              <a:t>The advertising agent </a:t>
            </a:r>
            <a:r>
              <a:rPr kumimoji="0" lang="it-IT" altLang="it-IT" sz="2000" b="0" i="0" u="none" strike="noStrike" cap="none" normalizeH="0" baseline="0" dirty="0" err="1">
                <a:ln>
                  <a:noFill/>
                </a:ln>
                <a:solidFill>
                  <a:schemeClr val="tx1"/>
                </a:solidFill>
                <a:effectLst/>
                <a:latin typeface="Arial" panose="020B0604020202020204" pitchFamily="34" charset="0"/>
              </a:rPr>
              <a:t>uses</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this</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valuation</a:t>
            </a:r>
            <a:r>
              <a:rPr kumimoji="0" lang="it-IT" altLang="it-IT" sz="2000" b="0" i="0" u="none" strike="noStrike" cap="none" normalizeH="0" baseline="0" dirty="0">
                <a:ln>
                  <a:noFill/>
                </a:ln>
                <a:solidFill>
                  <a:schemeClr val="tx1"/>
                </a:solidFill>
                <a:effectLst/>
                <a:latin typeface="Arial" panose="020B0604020202020204" pitchFamily="34" charset="0"/>
              </a:rPr>
              <a:t> to </a:t>
            </a:r>
            <a:r>
              <a:rPr kumimoji="0" lang="it-IT" altLang="it-IT" sz="2000" b="0" i="0" u="none" strike="noStrike" cap="none" normalizeH="0" baseline="0" dirty="0" err="1">
                <a:ln>
                  <a:noFill/>
                </a:ln>
                <a:solidFill>
                  <a:schemeClr val="tx1"/>
                </a:solidFill>
                <a:effectLst/>
                <a:latin typeface="Arial" panose="020B0604020202020204" pitchFamily="34" charset="0"/>
              </a:rPr>
              <a:t>run</a:t>
            </a:r>
            <a:r>
              <a:rPr kumimoji="0" lang="it-IT" altLang="it-IT" sz="2000" b="0" i="0" u="none" strike="noStrike" cap="none" normalizeH="0" baseline="0" dirty="0">
                <a:ln>
                  <a:noFill/>
                </a:ln>
                <a:solidFill>
                  <a:schemeClr val="tx1"/>
                </a:solidFill>
                <a:effectLst/>
                <a:latin typeface="Arial" panose="020B0604020202020204" pitchFamily="34" charset="0"/>
              </a:rPr>
              <a:t> the </a:t>
            </a:r>
            <a:r>
              <a:rPr kumimoji="0" lang="it-IT" altLang="it-IT" sz="2000" b="0" i="0" u="none" strike="noStrike" cap="none" normalizeH="0" baseline="0" dirty="0" err="1">
                <a:ln>
                  <a:noFill/>
                </a:ln>
                <a:solidFill>
                  <a:schemeClr val="tx1"/>
                </a:solidFill>
                <a:effectLst/>
                <a:latin typeface="Arial" panose="020B0604020202020204" pitchFamily="34" charset="0"/>
              </a:rPr>
              <a:t>day's</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1" i="0" u="none" strike="noStrike" cap="none" normalizeH="0" baseline="0" dirty="0">
                <a:ln>
                  <a:noFill/>
                </a:ln>
                <a:solidFill>
                  <a:schemeClr val="tx1"/>
                </a:solidFill>
                <a:effectLst/>
                <a:latin typeface="Arial" panose="020B0604020202020204" pitchFamily="34" charset="0"/>
              </a:rPr>
              <a:t>advertising</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1" i="0" u="none" strike="noStrike" cap="none" normalizeH="0" baseline="0" dirty="0" err="1">
                <a:ln>
                  <a:noFill/>
                </a:ln>
                <a:solidFill>
                  <a:schemeClr val="tx1"/>
                </a:solidFill>
                <a:effectLst/>
                <a:latin typeface="Arial" panose="020B0604020202020204" pitchFamily="34" charset="0"/>
              </a:rPr>
              <a:t>campaign</a:t>
            </a:r>
            <a:r>
              <a:rPr kumimoji="0" lang="it-IT" altLang="it-IT" sz="2000" b="0" i="0" u="none" strike="noStrike" cap="none" normalizeH="0" baseline="0" dirty="0">
                <a:ln>
                  <a:noFill/>
                </a:ln>
                <a:solidFill>
                  <a:schemeClr val="tx1"/>
                </a:solidFill>
                <a:effectLst/>
                <a:latin typeface="Arial" panose="020B0604020202020204" pitchFamily="34" charset="0"/>
              </a:rPr>
              <a:t>.</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it-IT" altLang="it-IT" sz="10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it-IT" altLang="it-IT" sz="2000" b="0" i="0" u="none" strike="noStrike" cap="none" normalizeH="0" baseline="0" dirty="0">
                <a:ln>
                  <a:noFill/>
                </a:ln>
                <a:solidFill>
                  <a:schemeClr val="tx1"/>
                </a:solidFill>
                <a:effectLst/>
                <a:latin typeface="Arial" panose="020B0604020202020204" pitchFamily="34" charset="0"/>
              </a:rPr>
              <a:t>The </a:t>
            </a:r>
            <a:r>
              <a:rPr kumimoji="0" lang="it-IT" altLang="it-IT" sz="2000" b="0" i="0" u="none" strike="noStrike" cap="none" normalizeH="0" baseline="0" dirty="0" err="1">
                <a:ln>
                  <a:noFill/>
                </a:ln>
                <a:solidFill>
                  <a:schemeClr val="tx1"/>
                </a:solidFill>
                <a:effectLst/>
                <a:latin typeface="Arial" panose="020B0604020202020204" pitchFamily="34" charset="0"/>
              </a:rPr>
              <a:t>outcome</a:t>
            </a:r>
            <a:r>
              <a:rPr kumimoji="0" lang="it-IT" altLang="it-IT" sz="2000" b="0" i="0" u="none" strike="noStrike" cap="none" normalizeH="0" baseline="0" dirty="0">
                <a:ln>
                  <a:noFill/>
                </a:ln>
                <a:solidFill>
                  <a:schemeClr val="tx1"/>
                </a:solidFill>
                <a:effectLst/>
                <a:latin typeface="Arial" panose="020B0604020202020204" pitchFamily="34" charset="0"/>
              </a:rPr>
              <a:t> of the </a:t>
            </a:r>
            <a:r>
              <a:rPr kumimoji="0" lang="it-IT" altLang="it-IT" sz="2000" b="0" i="0" u="none" strike="noStrike" cap="none" normalizeH="0" baseline="0" dirty="0" err="1">
                <a:ln>
                  <a:noFill/>
                </a:ln>
                <a:solidFill>
                  <a:schemeClr val="tx1"/>
                </a:solidFill>
                <a:effectLst/>
                <a:latin typeface="Arial" panose="020B0604020202020204" pitchFamily="34" charset="0"/>
              </a:rPr>
              <a:t>campaign</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based</a:t>
            </a:r>
            <a:r>
              <a:rPr kumimoji="0" lang="it-IT" altLang="it-IT" sz="2000" b="0" i="0" u="none" strike="noStrike" cap="none" normalizeH="0" baseline="0" dirty="0">
                <a:ln>
                  <a:noFill/>
                </a:ln>
                <a:solidFill>
                  <a:schemeClr val="tx1"/>
                </a:solidFill>
                <a:effectLst/>
                <a:latin typeface="Arial" panose="020B0604020202020204" pitchFamily="34" charset="0"/>
              </a:rPr>
              <a:t> on the </a:t>
            </a:r>
            <a:r>
              <a:rPr kumimoji="0" lang="it-IT" altLang="it-IT" sz="2000" b="0" i="0" u="none" strike="noStrike" cap="none" normalizeH="0" baseline="0" dirty="0" err="1">
                <a:ln>
                  <a:noFill/>
                </a:ln>
                <a:solidFill>
                  <a:schemeClr val="tx1"/>
                </a:solidFill>
                <a:effectLst/>
                <a:latin typeface="Arial" panose="020B0604020202020204" pitchFamily="34" charset="0"/>
              </a:rPr>
              <a:t>number</a:t>
            </a:r>
            <a:r>
              <a:rPr kumimoji="0" lang="it-IT" altLang="it-IT" sz="2000" b="0" i="0" u="none" strike="noStrike" cap="none" normalizeH="0" baseline="0" dirty="0">
                <a:ln>
                  <a:noFill/>
                </a:ln>
                <a:solidFill>
                  <a:schemeClr val="tx1"/>
                </a:solidFill>
                <a:effectLst/>
                <a:latin typeface="Arial" panose="020B0604020202020204" pitchFamily="34" charset="0"/>
              </a:rPr>
              <a:t> of </a:t>
            </a:r>
            <a:r>
              <a:rPr kumimoji="0" lang="it-IT" altLang="it-IT" sz="2000" b="0" i="0" u="none" strike="noStrike" cap="none" normalizeH="0" baseline="0" dirty="0" err="1">
                <a:ln>
                  <a:noFill/>
                </a:ln>
                <a:solidFill>
                  <a:schemeClr val="tx1"/>
                </a:solidFill>
                <a:effectLst/>
                <a:latin typeface="Arial" panose="020B0604020202020204" pitchFamily="34" charset="0"/>
              </a:rPr>
              <a:t>auctions</a:t>
            </a:r>
            <a:r>
              <a:rPr kumimoji="0" lang="it-IT" altLang="it-IT" sz="2000" b="0" i="0" u="none" strike="noStrike" cap="none" normalizeH="0" baseline="0" dirty="0">
                <a:ln>
                  <a:noFill/>
                </a:ln>
                <a:solidFill>
                  <a:schemeClr val="tx1"/>
                </a:solidFill>
                <a:effectLst/>
                <a:latin typeface="Arial" panose="020B0604020202020204" pitchFamily="34" charset="0"/>
              </a:rPr>
              <a:t> won, </a:t>
            </a:r>
            <a:r>
              <a:rPr kumimoji="0" lang="it-IT" altLang="it-IT" sz="2000" b="0" i="0" u="none" strike="noStrike" cap="none" normalizeH="0" baseline="0" dirty="0" err="1">
                <a:ln>
                  <a:noFill/>
                </a:ln>
                <a:solidFill>
                  <a:schemeClr val="tx1"/>
                </a:solidFill>
                <a:effectLst/>
                <a:latin typeface="Arial" panose="020B0604020202020204" pitchFamily="34" charset="0"/>
              </a:rPr>
              <a:t>determines</a:t>
            </a:r>
            <a:r>
              <a:rPr kumimoji="0" lang="it-IT" altLang="it-IT" sz="2000" b="0" i="0" u="none" strike="noStrike" cap="none" normalizeH="0" baseline="0" dirty="0">
                <a:ln>
                  <a:noFill/>
                </a:ln>
                <a:solidFill>
                  <a:schemeClr val="tx1"/>
                </a:solidFill>
                <a:effectLst/>
                <a:latin typeface="Arial" panose="020B0604020202020204" pitchFamily="34" charset="0"/>
              </a:rPr>
              <a:t> the </a:t>
            </a:r>
            <a:r>
              <a:rPr kumimoji="0" lang="it-IT" altLang="it-IT" sz="2000" b="1" i="0" u="none" strike="noStrike" cap="none" normalizeH="0" baseline="0" dirty="0">
                <a:ln>
                  <a:noFill/>
                </a:ln>
                <a:solidFill>
                  <a:schemeClr val="tx1"/>
                </a:solidFill>
                <a:effectLst/>
                <a:latin typeface="Arial" panose="020B0604020202020204" pitchFamily="34" charset="0"/>
              </a:rPr>
              <a:t>new </a:t>
            </a:r>
            <a:r>
              <a:rPr kumimoji="0" lang="it-IT" altLang="it-IT" sz="2000" b="1" i="0" u="none" strike="noStrike" cap="none" normalizeH="0" baseline="0" dirty="0" err="1">
                <a:ln>
                  <a:noFill/>
                </a:ln>
                <a:solidFill>
                  <a:schemeClr val="tx1"/>
                </a:solidFill>
                <a:effectLst/>
                <a:latin typeface="Arial" panose="020B0604020202020204" pitchFamily="34" charset="0"/>
              </a:rPr>
              <a:t>number</a:t>
            </a:r>
            <a:r>
              <a:rPr kumimoji="0" lang="it-IT" altLang="it-IT" sz="2000" b="1" i="0" u="none" strike="noStrike" cap="none" normalizeH="0" baseline="0" dirty="0">
                <a:ln>
                  <a:noFill/>
                </a:ln>
                <a:solidFill>
                  <a:schemeClr val="tx1"/>
                </a:solidFill>
                <a:effectLst/>
                <a:latin typeface="Arial" panose="020B0604020202020204" pitchFamily="34" charset="0"/>
              </a:rPr>
              <a:t> of customers</a:t>
            </a:r>
            <a:r>
              <a:rPr kumimoji="0" lang="it-IT" altLang="it-IT" sz="2000" b="0" i="0" u="none" strike="noStrike" cap="none" normalizeH="0" baseline="0" dirty="0">
                <a:ln>
                  <a:noFill/>
                </a:ln>
                <a:solidFill>
                  <a:schemeClr val="tx1"/>
                </a:solidFill>
                <a:effectLst/>
                <a:latin typeface="Arial" panose="020B0604020202020204" pitchFamily="34" charset="0"/>
              </a:rPr>
              <a:t>.</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it-IT" altLang="it-IT" sz="10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it-IT" altLang="it-IT" sz="2000" b="0" i="0" u="none" strike="noStrike" cap="none" normalizeH="0" baseline="0" dirty="0" err="1">
                <a:ln>
                  <a:noFill/>
                </a:ln>
                <a:solidFill>
                  <a:schemeClr val="tx1"/>
                </a:solidFill>
                <a:effectLst/>
                <a:latin typeface="Arial" panose="020B0604020202020204" pitchFamily="34" charset="0"/>
              </a:rPr>
              <a:t>This</a:t>
            </a:r>
            <a:r>
              <a:rPr kumimoji="0" lang="it-IT" altLang="it-IT" sz="2000" b="0" i="0" u="none" strike="noStrike" cap="none" normalizeH="0" baseline="0" dirty="0">
                <a:ln>
                  <a:noFill/>
                </a:ln>
                <a:solidFill>
                  <a:schemeClr val="tx1"/>
                </a:solidFill>
                <a:effectLst/>
                <a:latin typeface="Arial" panose="020B0604020202020204" pitchFamily="34" charset="0"/>
              </a:rPr>
              <a:t> customers </a:t>
            </a:r>
            <a:r>
              <a:rPr kumimoji="0" lang="it-IT" altLang="it-IT" sz="2000" b="0" i="0" u="none" strike="noStrike" cap="none" normalizeH="0" baseline="0" dirty="0" err="1">
                <a:ln>
                  <a:noFill/>
                </a:ln>
                <a:solidFill>
                  <a:schemeClr val="tx1"/>
                </a:solidFill>
                <a:effectLst/>
                <a:latin typeface="Arial" panose="020B0604020202020204" pitchFamily="34" charset="0"/>
              </a:rPr>
              <a:t>number</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along</a:t>
            </a:r>
            <a:r>
              <a:rPr kumimoji="0" lang="it-IT" altLang="it-IT" sz="2000" b="0" i="0" u="none" strike="noStrike" cap="none" normalizeH="0" baseline="0" dirty="0">
                <a:ln>
                  <a:noFill/>
                </a:ln>
                <a:solidFill>
                  <a:schemeClr val="tx1"/>
                </a:solidFill>
                <a:effectLst/>
                <a:latin typeface="Arial" panose="020B0604020202020204" pitchFamily="34" charset="0"/>
              </a:rPr>
              <a:t> with the </a:t>
            </a:r>
            <a:r>
              <a:rPr kumimoji="0" lang="it-IT" altLang="it-IT" sz="2000" b="0" i="0" u="none" strike="noStrike" cap="none" normalizeH="0" baseline="0" dirty="0" err="1">
                <a:ln>
                  <a:noFill/>
                </a:ln>
                <a:solidFill>
                  <a:schemeClr val="tx1"/>
                </a:solidFill>
                <a:effectLst/>
                <a:latin typeface="Arial" panose="020B0604020202020204" pitchFamily="34" charset="0"/>
              </a:rPr>
              <a:t>purchase</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probability</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determines</a:t>
            </a:r>
            <a:r>
              <a:rPr kumimoji="0" lang="it-IT" altLang="it-IT" sz="2000" b="0" i="0" u="none" strike="noStrike" cap="none" normalizeH="0" baseline="0" dirty="0">
                <a:ln>
                  <a:noFill/>
                </a:ln>
                <a:solidFill>
                  <a:schemeClr val="tx1"/>
                </a:solidFill>
                <a:effectLst/>
                <a:latin typeface="Arial" panose="020B0604020202020204" pitchFamily="34" charset="0"/>
              </a:rPr>
              <a:t> the </a:t>
            </a:r>
            <a:r>
              <a:rPr kumimoji="0" lang="it-IT" altLang="it-IT" sz="2000" b="1" i="0" u="none" strike="noStrike" cap="none" normalizeH="0" baseline="0" dirty="0">
                <a:ln>
                  <a:noFill/>
                </a:ln>
                <a:solidFill>
                  <a:schemeClr val="tx1"/>
                </a:solidFill>
                <a:effectLst/>
                <a:latin typeface="Arial" panose="020B0604020202020204" pitchFamily="34" charset="0"/>
              </a:rPr>
              <a:t>new </a:t>
            </a:r>
            <a:r>
              <a:rPr kumimoji="0" lang="it-IT" altLang="it-IT" sz="2000" b="1" i="0" u="none" strike="noStrike" cap="none" normalizeH="0" baseline="0" dirty="0" err="1">
                <a:ln>
                  <a:noFill/>
                </a:ln>
                <a:solidFill>
                  <a:schemeClr val="tx1"/>
                </a:solidFill>
                <a:effectLst/>
                <a:latin typeface="Arial" panose="020B0604020202020204" pitchFamily="34" charset="0"/>
              </a:rPr>
              <a:t>rewards</a:t>
            </a:r>
            <a:r>
              <a:rPr kumimoji="0" lang="it-IT" altLang="it-IT" sz="2000" b="1"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a:ln>
                  <a:noFill/>
                </a:ln>
                <a:solidFill>
                  <a:schemeClr val="tx1"/>
                </a:solidFill>
                <a:effectLst/>
                <a:latin typeface="Arial" panose="020B0604020202020204" pitchFamily="34" charset="0"/>
              </a:rPr>
              <a:t>for </a:t>
            </a:r>
            <a:r>
              <a:rPr kumimoji="0" lang="it-IT" altLang="it-IT" sz="2000" b="0" i="0" u="none" strike="noStrike" cap="none" normalizeH="0" baseline="0" dirty="0" err="1">
                <a:ln>
                  <a:noFill/>
                </a:ln>
                <a:solidFill>
                  <a:schemeClr val="tx1"/>
                </a:solidFill>
                <a:effectLst/>
                <a:latin typeface="Arial" panose="020B0604020202020204" pitchFamily="34" charset="0"/>
              </a:rPr>
              <a:t>each</a:t>
            </a:r>
            <a:r>
              <a:rPr kumimoji="0" lang="it-IT" altLang="it-IT" sz="2000" b="0" i="0" u="none" strike="noStrike" cap="none" normalizeH="0" baseline="0" dirty="0">
                <a:ln>
                  <a:noFill/>
                </a:ln>
                <a:solidFill>
                  <a:schemeClr val="tx1"/>
                </a:solidFill>
                <a:effectLst/>
                <a:latin typeface="Arial" panose="020B0604020202020204" pitchFamily="34" charset="0"/>
              </a:rPr>
              <a:t> price.</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it-IT" altLang="it-IT" sz="10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it-IT" altLang="it-IT" sz="2000" b="0" i="0" u="none" strike="noStrike" cap="none" normalizeH="0" baseline="0" dirty="0">
                <a:ln>
                  <a:noFill/>
                </a:ln>
                <a:solidFill>
                  <a:schemeClr val="tx1"/>
                </a:solidFill>
                <a:effectLst/>
                <a:latin typeface="Arial" panose="020B0604020202020204" pitchFamily="34" charset="0"/>
              </a:rPr>
              <a:t>The </a:t>
            </a:r>
            <a:r>
              <a:rPr kumimoji="0" lang="it-IT" altLang="it-IT" sz="2000" b="1" i="0" u="none" strike="noStrike" cap="none" normalizeH="0" baseline="0" dirty="0">
                <a:ln>
                  <a:noFill/>
                </a:ln>
                <a:solidFill>
                  <a:schemeClr val="tx1"/>
                </a:solidFill>
                <a:effectLst/>
                <a:latin typeface="Arial" panose="020B0604020202020204" pitchFamily="34" charset="0"/>
              </a:rPr>
              <a:t>pricing agent </a:t>
            </a:r>
            <a:r>
              <a:rPr kumimoji="0" lang="it-IT" altLang="it-IT" sz="2000" b="0" i="0" u="none" strike="noStrike" cap="none" normalizeH="0" baseline="0" dirty="0" err="1">
                <a:ln>
                  <a:noFill/>
                </a:ln>
                <a:solidFill>
                  <a:schemeClr val="tx1"/>
                </a:solidFill>
                <a:effectLst/>
                <a:latin typeface="Arial" panose="020B0604020202020204" pitchFamily="34" charset="0"/>
              </a:rPr>
              <a:t>uses</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these</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rewards</a:t>
            </a:r>
            <a:r>
              <a:rPr kumimoji="0" lang="it-IT" altLang="it-IT" sz="2000" b="0" i="0" u="none" strike="noStrike" cap="none" normalizeH="0" baseline="0" dirty="0">
                <a:ln>
                  <a:noFill/>
                </a:ln>
                <a:solidFill>
                  <a:schemeClr val="tx1"/>
                </a:solidFill>
                <a:effectLst/>
                <a:latin typeface="Arial" panose="020B0604020202020204" pitchFamily="34" charset="0"/>
              </a:rPr>
              <a:t> to </a:t>
            </a:r>
            <a:r>
              <a:rPr kumimoji="0" lang="it-IT" altLang="it-IT" sz="2000" b="1" i="0" u="none" strike="noStrike" cap="none" normalizeH="0" baseline="0" dirty="0" err="1">
                <a:ln>
                  <a:noFill/>
                </a:ln>
                <a:solidFill>
                  <a:schemeClr val="tx1"/>
                </a:solidFill>
                <a:effectLst/>
                <a:latin typeface="Arial" panose="020B0604020202020204" pitchFamily="34" charset="0"/>
              </a:rPr>
              <a:t>selects</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1" i="0" u="none" strike="noStrike" cap="none" normalizeH="0" baseline="0" dirty="0">
                <a:ln>
                  <a:noFill/>
                </a:ln>
                <a:solidFill>
                  <a:schemeClr val="tx1"/>
                </a:solidFill>
                <a:effectLst/>
                <a:latin typeface="Arial" panose="020B0604020202020204" pitchFamily="34" charset="0"/>
              </a:rPr>
              <a:t>the</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1" i="0" u="none" strike="noStrike" cap="none" normalizeH="0" baseline="0" dirty="0">
                <a:ln>
                  <a:noFill/>
                </a:ln>
                <a:solidFill>
                  <a:schemeClr val="tx1"/>
                </a:solidFill>
                <a:effectLst/>
                <a:latin typeface="Arial" panose="020B0604020202020204" pitchFamily="34" charset="0"/>
              </a:rPr>
              <a:t>new</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1" i="0" u="none" strike="noStrike" cap="none" normalizeH="0" baseline="0" dirty="0">
                <a:ln>
                  <a:noFill/>
                </a:ln>
                <a:solidFill>
                  <a:schemeClr val="tx1"/>
                </a:solidFill>
                <a:effectLst/>
                <a:latin typeface="Arial" panose="020B0604020202020204" pitchFamily="34" charset="0"/>
              </a:rPr>
              <a:t>price</a:t>
            </a:r>
            <a:r>
              <a:rPr kumimoji="0" lang="it-IT" altLang="it-IT" sz="20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7921047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1A4D6F3-BF99-76E3-7719-CCC385794F0B}"/>
              </a:ext>
            </a:extLst>
          </p:cNvPr>
          <p:cNvSpPr>
            <a:spLocks noGrp="1"/>
          </p:cNvSpPr>
          <p:nvPr>
            <p:ph type="title"/>
          </p:nvPr>
        </p:nvSpPr>
        <p:spPr/>
        <p:txBody>
          <a:bodyPr>
            <a:normAutofit/>
          </a:bodyPr>
          <a:lstStyle/>
          <a:p>
            <a:r>
              <a:rPr lang="it-IT" sz="3600" dirty="0" err="1"/>
              <a:t>Results</a:t>
            </a:r>
            <a:endParaRPr lang="it-IT" sz="3600" dirty="0"/>
          </a:p>
        </p:txBody>
      </p:sp>
      <p:pic>
        <p:nvPicPr>
          <p:cNvPr id="5" name="Segnaposto contenuto 4">
            <a:extLst>
              <a:ext uri="{FF2B5EF4-FFF2-40B4-BE49-F238E27FC236}">
                <a16:creationId xmlns:a16="http://schemas.microsoft.com/office/drawing/2014/main" id="{58E5E5AB-2AAD-74A8-7BA4-6857FA39B229}"/>
              </a:ext>
            </a:extLst>
          </p:cNvPr>
          <p:cNvPicPr>
            <a:picLocks noGrp="1" noChangeAspect="1"/>
          </p:cNvPicPr>
          <p:nvPr>
            <p:ph idx="1"/>
          </p:nvPr>
        </p:nvPicPr>
        <p:blipFill>
          <a:blip r:embed="rId3"/>
          <a:srcRect/>
          <a:stretch/>
        </p:blipFill>
        <p:spPr>
          <a:xfrm>
            <a:off x="181064" y="1191873"/>
            <a:ext cx="4512089" cy="3008060"/>
          </a:xfrm>
        </p:spPr>
      </p:pic>
      <p:pic>
        <p:nvPicPr>
          <p:cNvPr id="7" name="Immagine 6">
            <a:extLst>
              <a:ext uri="{FF2B5EF4-FFF2-40B4-BE49-F238E27FC236}">
                <a16:creationId xmlns:a16="http://schemas.microsoft.com/office/drawing/2014/main" id="{6AAAF207-8779-48ED-E386-FB4213152F05}"/>
              </a:ext>
            </a:extLst>
          </p:cNvPr>
          <p:cNvPicPr>
            <a:picLocks noChangeAspect="1"/>
          </p:cNvPicPr>
          <p:nvPr/>
        </p:nvPicPr>
        <p:blipFill>
          <a:blip r:embed="rId4"/>
          <a:srcRect/>
          <a:stretch/>
        </p:blipFill>
        <p:spPr>
          <a:xfrm>
            <a:off x="4572000" y="1191872"/>
            <a:ext cx="4512090" cy="3008060"/>
          </a:xfrm>
          <a:prstGeom prst="rect">
            <a:avLst/>
          </a:prstGeom>
        </p:spPr>
      </p:pic>
      <p:sp>
        <p:nvSpPr>
          <p:cNvPr id="3" name="CasellaDiTesto 2">
            <a:extLst>
              <a:ext uri="{FF2B5EF4-FFF2-40B4-BE49-F238E27FC236}">
                <a16:creationId xmlns:a16="http://schemas.microsoft.com/office/drawing/2014/main" id="{31E47AF3-F212-3150-2865-09660BDD8742}"/>
              </a:ext>
            </a:extLst>
          </p:cNvPr>
          <p:cNvSpPr txBox="1"/>
          <p:nvPr/>
        </p:nvSpPr>
        <p:spPr>
          <a:xfrm>
            <a:off x="288521" y="4445876"/>
            <a:ext cx="8439269"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Both</a:t>
            </a:r>
            <a:r>
              <a:rPr kumimoji="0" lang="en-US" sz="1800" b="0" i="0" u="none" strike="noStrike" kern="1200" cap="none" spc="0" normalizeH="0" baseline="0" noProof="0" dirty="0">
                <a:ln>
                  <a:noFill/>
                </a:ln>
                <a:solidFill>
                  <a:prstClr val="black"/>
                </a:solidFill>
                <a:effectLst/>
                <a:uLnTx/>
                <a:uFillTx/>
                <a:latin typeface="Calibri"/>
                <a:ea typeface="+mn-ea"/>
                <a:cs typeface="+mn-cs"/>
              </a:rPr>
              <a:t> algorithms achieve </a:t>
            </a:r>
            <a:r>
              <a:rPr kumimoji="0" lang="en-US" sz="1800" b="1" i="0" u="none" strike="noStrike" kern="1200" cap="none" spc="0" normalizeH="0" baseline="0" noProof="0" dirty="0">
                <a:ln>
                  <a:noFill/>
                </a:ln>
                <a:solidFill>
                  <a:prstClr val="black"/>
                </a:solidFill>
                <a:effectLst/>
                <a:uLnTx/>
                <a:uFillTx/>
                <a:latin typeface="Calibri"/>
                <a:ea typeface="+mn-ea"/>
                <a:cs typeface="+mn-cs"/>
              </a:rPr>
              <a:t>sublinear regret</a:t>
            </a:r>
            <a:r>
              <a:rPr kumimoji="0" lang="en-US" sz="1800" b="0" i="0" u="none" strike="noStrike" kern="1200" cap="none" spc="0" normalizeH="0" baseline="0" noProof="0" dirty="0">
                <a:ln>
                  <a:noFill/>
                </a:ln>
                <a:solidFill>
                  <a:prstClr val="black"/>
                </a:solidFill>
                <a:effectLst/>
                <a:uLnTx/>
                <a:uFillTx/>
                <a:latin typeface="Calibri"/>
                <a:ea typeface="+mn-ea"/>
                <a:cs typeface="+mn-cs"/>
              </a:rPr>
              <a:t> relative to their respective baselines, which are based on static policies. In the pricing part, the baseline is the optimal arm in terms of cumulative reward. For the advertising agent, the baseline is the best bid determined by a linear programming solution with budget constraints.</a:t>
            </a:r>
            <a:endParaRPr kumimoji="0" lang="it-IT"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9867744"/>
      </p:ext>
    </p:extLst>
  </p:cSld>
  <p:clrMapOvr>
    <a:masterClrMapping/>
  </p:clrMapOvr>
  <p:transition>
    <p:fade/>
  </p:transition>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1721149"/>
            <a:ext cx="2730901" cy="2126951"/>
          </a:xfrm>
          <a:prstGeom prst="rect">
            <a:avLst/>
          </a:prstGeom>
        </p:spPr>
      </p:pic>
      <p:sp>
        <p:nvSpPr>
          <p:cNvPr id="3" name="Titolo 1">
            <a:extLst>
              <a:ext uri="{FF2B5EF4-FFF2-40B4-BE49-F238E27FC236}">
                <a16:creationId xmlns:a16="http://schemas.microsoft.com/office/drawing/2014/main" id="{2B407DD6-3DC6-5FB4-B220-4FC5F61CE8A1}"/>
              </a:ext>
            </a:extLst>
          </p:cNvPr>
          <p:cNvSpPr txBox="1">
            <a:spLocks/>
          </p:cNvSpPr>
          <p:nvPr/>
        </p:nvSpPr>
        <p:spPr>
          <a:xfrm>
            <a:off x="622500" y="4849714"/>
            <a:ext cx="7772400" cy="968375"/>
          </a:xfrm>
          <a:prstGeom prst="rect">
            <a:avLst/>
          </a:prstGeom>
        </p:spPr>
        <p:txBody>
          <a:bodyPr vert="horz" lIns="91440" tIns="45720" rIns="91440" bIns="45720" rtlCol="0" anchor="t" anchorCtr="0">
            <a:normAutofit fontScale="975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dirty="0" err="1"/>
              <a:t>Requirement</a:t>
            </a:r>
            <a:r>
              <a:rPr lang="it-IT" dirty="0"/>
              <a:t> 3</a:t>
            </a:r>
          </a:p>
        </p:txBody>
      </p:sp>
    </p:spTree>
    <p:extLst>
      <p:ext uri="{BB962C8B-B14F-4D97-AF65-F5344CB8AC3E}">
        <p14:creationId xmlns:p14="http://schemas.microsoft.com/office/powerpoint/2010/main" val="136971641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3600" dirty="0"/>
              <a:t>Environment</a:t>
            </a:r>
          </a:p>
        </p:txBody>
      </p:sp>
      <p:pic>
        <p:nvPicPr>
          <p:cNvPr id="8" name="Picture 7">
            <a:extLst>
              <a:ext uri="{FF2B5EF4-FFF2-40B4-BE49-F238E27FC236}">
                <a16:creationId xmlns:a16="http://schemas.microsoft.com/office/drawing/2014/main" id="{ED361A84-243F-5F44-DB60-7CBE631F325F}"/>
              </a:ext>
            </a:extLst>
          </p:cNvPr>
          <p:cNvPicPr>
            <a:picLocks noChangeAspect="1"/>
          </p:cNvPicPr>
          <p:nvPr/>
        </p:nvPicPr>
        <p:blipFill>
          <a:blip r:embed="rId2"/>
          <a:stretch>
            <a:fillRect/>
          </a:stretch>
        </p:blipFill>
        <p:spPr>
          <a:xfrm>
            <a:off x="0" y="5998436"/>
            <a:ext cx="3381847" cy="676369"/>
          </a:xfrm>
          <a:prstGeom prst="rect">
            <a:avLst/>
          </a:prstGeom>
        </p:spPr>
      </p:pic>
      <p:sp>
        <p:nvSpPr>
          <p:cNvPr id="6" name="Rectangle 5">
            <a:extLst>
              <a:ext uri="{FF2B5EF4-FFF2-40B4-BE49-F238E27FC236}">
                <a16:creationId xmlns:a16="http://schemas.microsoft.com/office/drawing/2014/main" id="{5242A470-91F5-A938-E9FA-EAAEC3D34A4C}"/>
              </a:ext>
            </a:extLst>
          </p:cNvPr>
          <p:cNvSpPr/>
          <p:nvPr/>
        </p:nvSpPr>
        <p:spPr>
          <a:xfrm>
            <a:off x="0" y="5998436"/>
            <a:ext cx="9144000" cy="333876"/>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Rectangle 2">
            <a:extLst>
              <a:ext uri="{FF2B5EF4-FFF2-40B4-BE49-F238E27FC236}">
                <a16:creationId xmlns:a16="http://schemas.microsoft.com/office/drawing/2014/main" id="{B3797892-08DC-351D-2A2B-50A94734377E}"/>
              </a:ext>
            </a:extLst>
          </p:cNvPr>
          <p:cNvSpPr>
            <a:spLocks noChangeArrowheads="1"/>
          </p:cNvSpPr>
          <p:nvPr/>
        </p:nvSpPr>
        <p:spPr bwMode="auto">
          <a:xfrm>
            <a:off x="208141" y="3429000"/>
            <a:ext cx="5467143"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kumimoji="0" lang="it-IT" altLang="it-IT" sz="1200" b="1" i="0" u="none" strike="noStrike" cap="none" normalizeH="0" baseline="0" dirty="0">
                <a:ln>
                  <a:noFill/>
                </a:ln>
                <a:solidFill>
                  <a:schemeClr val="tx1"/>
                </a:solidFill>
                <a:effectLst/>
                <a:latin typeface="Arial" panose="020B0604020202020204" pitchFamily="34" charset="0"/>
              </a:rPr>
              <a:t>Key </a:t>
            </a:r>
            <a:r>
              <a:rPr kumimoji="0" lang="it-IT" altLang="it-IT" sz="1200" b="1" i="0" u="none" strike="noStrike" cap="none" normalizeH="0" baseline="0" dirty="0" err="1">
                <a:ln>
                  <a:noFill/>
                </a:ln>
                <a:solidFill>
                  <a:schemeClr val="tx1"/>
                </a:solidFill>
                <a:effectLst/>
                <a:latin typeface="Arial" panose="020B0604020202020204" pitchFamily="34" charset="0"/>
              </a:rPr>
              <a:t>parameters</a:t>
            </a:r>
            <a:r>
              <a:rPr kumimoji="0" lang="it-IT" altLang="it-IT" sz="1200" b="1" i="0" u="none" strike="noStrike" cap="none" normalizeH="0" baseline="0" dirty="0">
                <a:ln>
                  <a:noFill/>
                </a:ln>
                <a:solidFill>
                  <a:schemeClr val="tx1"/>
                </a:solidFill>
                <a:effectLst/>
                <a:latin typeface="Arial" panose="020B0604020202020204" pitchFamily="34" charset="0"/>
              </a:rPr>
              <a:t>:</a:t>
            </a:r>
          </a:p>
          <a:p>
            <a:pPr marR="0" lvl="0" algn="just" defTabSz="914400" rtl="0" eaLnBrk="0" fontAlgn="base" latinLnBrk="0" hangingPunct="0">
              <a:lnSpc>
                <a:spcPct val="100000"/>
              </a:lnSpc>
              <a:spcBef>
                <a:spcPct val="0"/>
              </a:spcBef>
              <a:spcAft>
                <a:spcPct val="0"/>
              </a:spcAft>
              <a:buClrTx/>
              <a:buSzTx/>
              <a:tabLst/>
            </a:pPr>
            <a:endParaRPr kumimoji="0" lang="it-IT" altLang="it-IT" sz="1200" b="1"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it-IT" altLang="it-IT" sz="1100" i="1" dirty="0" err="1">
                <a:latin typeface="Arial" panose="020B0604020202020204" pitchFamily="34" charset="0"/>
              </a:rPr>
              <a:t>Number</a:t>
            </a:r>
            <a:r>
              <a:rPr lang="it-IT" altLang="it-IT" sz="1100" i="1" dirty="0">
                <a:latin typeface="Arial" panose="020B0604020202020204" pitchFamily="34" charset="0"/>
              </a:rPr>
              <a:t> of </a:t>
            </a:r>
            <a:r>
              <a:rPr lang="it-IT" altLang="it-IT" sz="1100" i="1" dirty="0" err="1">
                <a:latin typeface="Arial" panose="020B0604020202020204" pitchFamily="34" charset="0"/>
              </a:rPr>
              <a:t>I</a:t>
            </a:r>
            <a:r>
              <a:rPr kumimoji="0" lang="it-IT" altLang="it-IT" sz="1100" i="1" u="none" strike="noStrike" cap="none" normalizeH="0" baseline="0" dirty="0" err="1">
                <a:ln>
                  <a:noFill/>
                </a:ln>
                <a:solidFill>
                  <a:schemeClr val="tx1"/>
                </a:solidFill>
                <a:effectLst/>
                <a:latin typeface="Arial" panose="020B0604020202020204" pitchFamily="34" charset="0"/>
              </a:rPr>
              <a:t>ntervals</a:t>
            </a:r>
            <a:r>
              <a:rPr kumimoji="0" lang="it-IT" altLang="it-IT" sz="1100" i="0" u="none" strike="noStrike" cap="none" normalizeH="0" baseline="0" dirty="0">
                <a:ln>
                  <a:noFill/>
                </a:ln>
                <a:solidFill>
                  <a:schemeClr val="tx1"/>
                </a:solidFill>
                <a:effectLst/>
                <a:latin typeface="Arial" panose="020B0604020202020204" pitchFamily="34" charset="0"/>
              </a:rPr>
              <a:t>: the </a:t>
            </a:r>
            <a:r>
              <a:rPr kumimoji="0" lang="it-IT" altLang="it-IT" sz="1100" i="0" u="none" strike="noStrike" cap="none" normalizeH="0" baseline="0" dirty="0" err="1">
                <a:ln>
                  <a:noFill/>
                </a:ln>
                <a:solidFill>
                  <a:schemeClr val="tx1"/>
                </a:solidFill>
                <a:effectLst/>
                <a:latin typeface="Arial" panose="020B0604020202020204" pitchFamily="34" charset="0"/>
              </a:rPr>
              <a:t>total</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period</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is</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divided</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into</a:t>
            </a:r>
            <a:r>
              <a:rPr kumimoji="0" lang="it-IT" altLang="it-IT" sz="1100" i="0" u="none" strike="noStrike" cap="none" normalizeH="0" baseline="0" dirty="0">
                <a:ln>
                  <a:noFill/>
                </a:ln>
                <a:solidFill>
                  <a:schemeClr val="tx1"/>
                </a:solidFill>
                <a:effectLst/>
                <a:latin typeface="Arial" panose="020B0604020202020204" pitchFamily="34" charset="0"/>
              </a:rPr>
              <a:t> 6 </a:t>
            </a:r>
            <a:r>
              <a:rPr kumimoji="0" lang="it-IT" altLang="it-IT" sz="1100" i="0" u="none" strike="noStrike" cap="none" normalizeH="0" baseline="0" dirty="0" err="1">
                <a:ln>
                  <a:noFill/>
                </a:ln>
                <a:solidFill>
                  <a:schemeClr val="tx1"/>
                </a:solidFill>
                <a:effectLst/>
                <a:latin typeface="Arial" panose="020B0604020202020204" pitchFamily="34" charset="0"/>
              </a:rPr>
              <a:t>distinct</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intervals</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each</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representing</a:t>
            </a:r>
            <a:r>
              <a:rPr kumimoji="0" lang="it-IT" altLang="it-IT" sz="1100" i="0" u="none" strike="noStrike" cap="none" normalizeH="0" baseline="0" dirty="0">
                <a:ln>
                  <a:noFill/>
                </a:ln>
                <a:solidFill>
                  <a:schemeClr val="tx1"/>
                </a:solidFill>
                <a:effectLst/>
                <a:latin typeface="Arial" panose="020B0604020202020204" pitchFamily="34" charset="0"/>
              </a:rPr>
              <a:t> a </a:t>
            </a:r>
            <a:r>
              <a:rPr kumimoji="0" lang="it-IT" altLang="it-IT" sz="1100" i="0" u="none" strike="noStrike" cap="none" normalizeH="0" baseline="0" dirty="0" err="1">
                <a:ln>
                  <a:noFill/>
                </a:ln>
                <a:solidFill>
                  <a:schemeClr val="tx1"/>
                </a:solidFill>
                <a:effectLst/>
                <a:latin typeface="Arial" panose="020B0604020202020204" pitchFamily="34" charset="0"/>
              </a:rPr>
              <a:t>phase</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where</a:t>
            </a:r>
            <a:r>
              <a:rPr kumimoji="0" lang="it-IT" altLang="it-IT" sz="1100" i="0" u="none" strike="noStrike" cap="none" normalizeH="0" baseline="0" dirty="0">
                <a:ln>
                  <a:noFill/>
                </a:ln>
                <a:solidFill>
                  <a:schemeClr val="tx1"/>
                </a:solidFill>
                <a:effectLst/>
                <a:latin typeface="Arial" panose="020B0604020202020204" pitchFamily="34" charset="0"/>
              </a:rPr>
              <a:t> the demand curve can </a:t>
            </a:r>
            <a:r>
              <a:rPr kumimoji="0" lang="it-IT" altLang="it-IT" sz="1100" i="0" u="none" strike="noStrike" cap="none" normalizeH="0" baseline="0" dirty="0" err="1">
                <a:ln>
                  <a:noFill/>
                </a:ln>
                <a:solidFill>
                  <a:schemeClr val="tx1"/>
                </a:solidFill>
                <a:effectLst/>
                <a:latin typeface="Arial" panose="020B0604020202020204" pitchFamily="34" charset="0"/>
              </a:rPr>
              <a:t>change</a:t>
            </a:r>
            <a:r>
              <a:rPr kumimoji="0" lang="it-IT" altLang="it-IT" sz="1100" i="0" u="none" strike="noStrike" cap="none" normalizeH="0" baseline="0" dirty="0">
                <a:ln>
                  <a:noFill/>
                </a:ln>
                <a:solidFill>
                  <a:schemeClr val="tx1"/>
                </a:solidFill>
                <a:effectLst/>
                <a:latin typeface="Arial" panose="020B0604020202020204" pitchFamily="34" charset="0"/>
              </a:rPr>
              <a:t>.</a:t>
            </a:r>
          </a:p>
          <a:p>
            <a:pPr marR="0" lvl="0" algn="just" defTabSz="914400" rtl="0" eaLnBrk="0" fontAlgn="base" latinLnBrk="0" hangingPunct="0">
              <a:lnSpc>
                <a:spcPct val="100000"/>
              </a:lnSpc>
              <a:spcBef>
                <a:spcPct val="0"/>
              </a:spcBef>
              <a:spcAft>
                <a:spcPct val="0"/>
              </a:spcAft>
              <a:buClrTx/>
              <a:buSzTx/>
              <a:tabLst/>
            </a:pPr>
            <a:endParaRPr kumimoji="0" lang="it-IT" altLang="it-IT" sz="110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100" i="1" u="none" strike="noStrike" cap="none" normalizeH="0" baseline="0" dirty="0" err="1">
                <a:ln>
                  <a:noFill/>
                </a:ln>
                <a:solidFill>
                  <a:schemeClr val="tx1"/>
                </a:solidFill>
                <a:effectLst/>
                <a:latin typeface="Arial" panose="020B0604020202020204" pitchFamily="34" charset="0"/>
              </a:rPr>
              <a:t>Number</a:t>
            </a:r>
            <a:r>
              <a:rPr kumimoji="0" lang="it-IT" altLang="it-IT" sz="1100" i="1" u="none" strike="noStrike" cap="none" normalizeH="0" baseline="0" dirty="0">
                <a:ln>
                  <a:noFill/>
                </a:ln>
                <a:solidFill>
                  <a:schemeClr val="tx1"/>
                </a:solidFill>
                <a:effectLst/>
                <a:latin typeface="Arial" panose="020B0604020202020204" pitchFamily="34" charset="0"/>
              </a:rPr>
              <a:t> of Days</a:t>
            </a:r>
            <a:r>
              <a:rPr kumimoji="0" lang="it-IT" altLang="it-IT" sz="1100" i="0" u="none" strike="noStrike" cap="none" normalizeH="0" baseline="0" dirty="0">
                <a:ln>
                  <a:noFill/>
                </a:ln>
                <a:solidFill>
                  <a:schemeClr val="tx1"/>
                </a:solidFill>
                <a:effectLst/>
                <a:latin typeface="Arial" panose="020B0604020202020204" pitchFamily="34" charset="0"/>
              </a:rPr>
              <a:t>: the </a:t>
            </a:r>
            <a:r>
              <a:rPr kumimoji="0" lang="it-IT" altLang="it-IT" sz="1100" i="0" u="none" strike="noStrike" cap="none" normalizeH="0" baseline="0" dirty="0" err="1">
                <a:ln>
                  <a:noFill/>
                </a:ln>
                <a:solidFill>
                  <a:schemeClr val="tx1"/>
                </a:solidFill>
                <a:effectLst/>
                <a:latin typeface="Arial" panose="020B0604020202020204" pitchFamily="34" charset="0"/>
              </a:rPr>
              <a:t>simulation</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runs</a:t>
            </a:r>
            <a:r>
              <a:rPr kumimoji="0" lang="it-IT" altLang="it-IT" sz="1100" i="0" u="none" strike="noStrike" cap="none" normalizeH="0" baseline="0" dirty="0">
                <a:ln>
                  <a:noFill/>
                </a:ln>
                <a:solidFill>
                  <a:schemeClr val="tx1"/>
                </a:solidFill>
                <a:effectLst/>
                <a:latin typeface="Arial" panose="020B0604020202020204" pitchFamily="34" charset="0"/>
              </a:rPr>
              <a:t> over 10,000 days, in </a:t>
            </a:r>
            <a:r>
              <a:rPr kumimoji="0" lang="it-IT" altLang="it-IT" sz="1100" i="0" u="none" strike="noStrike" cap="none" normalizeH="0" baseline="0" dirty="0" err="1">
                <a:ln>
                  <a:noFill/>
                </a:ln>
                <a:solidFill>
                  <a:schemeClr val="tx1"/>
                </a:solidFill>
                <a:effectLst/>
                <a:latin typeface="Arial" panose="020B0604020202020204" pitchFamily="34" charset="0"/>
              </a:rPr>
              <a:t>order</a:t>
            </a:r>
            <a:r>
              <a:rPr kumimoji="0" lang="it-IT" altLang="it-IT" sz="1100" i="0" u="none" strike="noStrike" cap="none" normalizeH="0" baseline="0" dirty="0">
                <a:ln>
                  <a:noFill/>
                </a:ln>
                <a:solidFill>
                  <a:schemeClr val="tx1"/>
                </a:solidFill>
                <a:effectLst/>
                <a:latin typeface="Arial" panose="020B0604020202020204" pitchFamily="34" charset="0"/>
              </a:rPr>
              <a:t> to </a:t>
            </a:r>
            <a:r>
              <a:rPr kumimoji="0" lang="it-IT" altLang="it-IT" sz="1100" i="0" u="none" strike="noStrike" cap="none" normalizeH="0" baseline="0" dirty="0" err="1">
                <a:ln>
                  <a:noFill/>
                </a:ln>
                <a:solidFill>
                  <a:schemeClr val="tx1"/>
                </a:solidFill>
                <a:effectLst/>
                <a:latin typeface="Arial" panose="020B0604020202020204" pitchFamily="34" charset="0"/>
              </a:rPr>
              <a:t>observe</a:t>
            </a:r>
            <a:r>
              <a:rPr kumimoji="0" lang="it-IT" altLang="it-IT" sz="1100" i="0" u="none" strike="noStrike" cap="none" normalizeH="0" baseline="0" dirty="0">
                <a:ln>
                  <a:noFill/>
                </a:ln>
                <a:solidFill>
                  <a:schemeClr val="tx1"/>
                </a:solidFill>
                <a:effectLst/>
                <a:latin typeface="Arial" panose="020B0604020202020204" pitchFamily="34" charset="0"/>
              </a:rPr>
              <a:t> the performance of </a:t>
            </a:r>
            <a:r>
              <a:rPr kumimoji="0" lang="it-IT" altLang="it-IT" sz="1100" i="0" u="none" strike="noStrike" cap="none" normalizeH="0" baseline="0" dirty="0" err="1">
                <a:ln>
                  <a:noFill/>
                </a:ln>
                <a:solidFill>
                  <a:schemeClr val="tx1"/>
                </a:solidFill>
                <a:effectLst/>
                <a:latin typeface="Arial" panose="020B0604020202020204" pitchFamily="34" charset="0"/>
              </a:rPr>
              <a:t>various</a:t>
            </a:r>
            <a:r>
              <a:rPr kumimoji="0" lang="it-IT" altLang="it-IT" sz="1100" i="0" u="none" strike="noStrike" cap="none" normalizeH="0" baseline="0" dirty="0">
                <a:ln>
                  <a:noFill/>
                </a:ln>
                <a:solidFill>
                  <a:schemeClr val="tx1"/>
                </a:solidFill>
                <a:effectLst/>
                <a:latin typeface="Arial" panose="020B0604020202020204" pitchFamily="34" charset="0"/>
              </a:rPr>
              <a:t> pricing strategies over a long time.</a:t>
            </a:r>
          </a:p>
          <a:p>
            <a:pPr marR="0" lvl="0" algn="just" defTabSz="914400" rtl="0" eaLnBrk="0" fontAlgn="base" latinLnBrk="0" hangingPunct="0">
              <a:lnSpc>
                <a:spcPct val="100000"/>
              </a:lnSpc>
              <a:spcBef>
                <a:spcPct val="0"/>
              </a:spcBef>
              <a:spcAft>
                <a:spcPct val="0"/>
              </a:spcAft>
              <a:buClrTx/>
              <a:buSzTx/>
              <a:tabLst/>
            </a:pPr>
            <a:endParaRPr kumimoji="0" lang="it-IT" altLang="it-IT" sz="110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100" i="1" u="none" strike="noStrike" cap="none" normalizeH="0" baseline="0" dirty="0">
                <a:ln>
                  <a:noFill/>
                </a:ln>
                <a:solidFill>
                  <a:schemeClr val="tx1"/>
                </a:solidFill>
                <a:effectLst/>
                <a:latin typeface="Arial" panose="020B0604020202020204" pitchFamily="34" charset="0"/>
              </a:rPr>
              <a:t>Days per </a:t>
            </a:r>
            <a:r>
              <a:rPr kumimoji="0" lang="it-IT" altLang="it-IT" sz="1100" i="1" u="none" strike="noStrike" cap="none" normalizeH="0" baseline="0" dirty="0" err="1">
                <a:ln>
                  <a:noFill/>
                </a:ln>
                <a:solidFill>
                  <a:schemeClr val="tx1"/>
                </a:solidFill>
                <a:effectLst/>
                <a:latin typeface="Arial" panose="020B0604020202020204" pitchFamily="34" charset="0"/>
              </a:rPr>
              <a:t>Interval</a:t>
            </a:r>
            <a:r>
              <a:rPr kumimoji="0" lang="it-IT" altLang="it-IT" sz="1100" i="0" u="none" strike="noStrike" cap="none" normalizeH="0" baseline="0" dirty="0">
                <a:ln>
                  <a:noFill/>
                </a:ln>
                <a:solidFill>
                  <a:schemeClr val="tx1"/>
                </a:solidFill>
                <a:effectLst/>
                <a:latin typeface="Arial" panose="020B0604020202020204" pitchFamily="34" charset="0"/>
              </a:rPr>
              <a:t>: the </a:t>
            </a:r>
            <a:r>
              <a:rPr kumimoji="0" lang="it-IT" altLang="it-IT" sz="1100" i="0" u="none" strike="noStrike" cap="none" normalizeH="0" baseline="0" dirty="0" err="1">
                <a:ln>
                  <a:noFill/>
                </a:ln>
                <a:solidFill>
                  <a:schemeClr val="tx1"/>
                </a:solidFill>
                <a:effectLst/>
                <a:latin typeface="Arial" panose="020B0604020202020204" pitchFamily="34" charset="0"/>
              </a:rPr>
              <a:t>total</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number</a:t>
            </a:r>
            <a:r>
              <a:rPr kumimoji="0" lang="it-IT" altLang="it-IT" sz="1100" i="0" u="none" strike="noStrike" cap="none" normalizeH="0" baseline="0" dirty="0">
                <a:ln>
                  <a:noFill/>
                </a:ln>
                <a:solidFill>
                  <a:schemeClr val="tx1"/>
                </a:solidFill>
                <a:effectLst/>
                <a:latin typeface="Arial" panose="020B0604020202020204" pitchFamily="34" charset="0"/>
              </a:rPr>
              <a:t> of days </a:t>
            </a:r>
            <a:r>
              <a:rPr kumimoji="0" lang="it-IT" altLang="it-IT" sz="1100" i="0" u="none" strike="noStrike" cap="none" normalizeH="0" baseline="0" dirty="0" err="1">
                <a:ln>
                  <a:noFill/>
                </a:ln>
                <a:solidFill>
                  <a:schemeClr val="tx1"/>
                </a:solidFill>
                <a:effectLst/>
                <a:latin typeface="Arial" panose="020B0604020202020204" pitchFamily="34" charset="0"/>
              </a:rPr>
              <a:t>is</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divided</a:t>
            </a:r>
            <a:r>
              <a:rPr kumimoji="0" lang="it-IT" altLang="it-IT" sz="1100" i="0" u="none" strike="noStrike" cap="none" normalizeH="0" baseline="0" dirty="0">
                <a:ln>
                  <a:noFill/>
                </a:ln>
                <a:solidFill>
                  <a:schemeClr val="tx1"/>
                </a:solidFill>
                <a:effectLst/>
                <a:latin typeface="Arial" panose="020B0604020202020204" pitchFamily="34" charset="0"/>
              </a:rPr>
              <a:t> by the </a:t>
            </a:r>
            <a:r>
              <a:rPr kumimoji="0" lang="it-IT" altLang="it-IT" sz="1100" i="0" u="none" strike="noStrike" cap="none" normalizeH="0" baseline="0" dirty="0" err="1">
                <a:ln>
                  <a:noFill/>
                </a:ln>
                <a:solidFill>
                  <a:schemeClr val="tx1"/>
                </a:solidFill>
                <a:effectLst/>
                <a:latin typeface="Arial" panose="020B0604020202020204" pitchFamily="34" charset="0"/>
              </a:rPr>
              <a:t>number</a:t>
            </a:r>
            <a:r>
              <a:rPr kumimoji="0" lang="it-IT" altLang="it-IT" sz="1100" i="0" u="none" strike="noStrike" cap="none" normalizeH="0" baseline="0" dirty="0">
                <a:ln>
                  <a:noFill/>
                </a:ln>
                <a:solidFill>
                  <a:schemeClr val="tx1"/>
                </a:solidFill>
                <a:effectLst/>
                <a:latin typeface="Arial" panose="020B0604020202020204" pitchFamily="34" charset="0"/>
              </a:rPr>
              <a:t> of </a:t>
            </a:r>
            <a:r>
              <a:rPr kumimoji="0" lang="it-IT" altLang="it-IT" sz="1100" i="0" u="none" strike="noStrike" cap="none" normalizeH="0" baseline="0" dirty="0" err="1">
                <a:ln>
                  <a:noFill/>
                </a:ln>
                <a:solidFill>
                  <a:schemeClr val="tx1"/>
                </a:solidFill>
                <a:effectLst/>
                <a:latin typeface="Arial" panose="020B0604020202020204" pitchFamily="34" charset="0"/>
              </a:rPr>
              <a:t>intervals</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This</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parameter</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defines</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how</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many</a:t>
            </a:r>
            <a:r>
              <a:rPr kumimoji="0" lang="it-IT" altLang="it-IT" sz="1100" i="0" u="none" strike="noStrike" cap="none" normalizeH="0" baseline="0" dirty="0">
                <a:ln>
                  <a:noFill/>
                </a:ln>
                <a:solidFill>
                  <a:schemeClr val="tx1"/>
                </a:solidFill>
                <a:effectLst/>
                <a:latin typeface="Arial" panose="020B0604020202020204" pitchFamily="34" charset="0"/>
              </a:rPr>
              <a:t> days an </a:t>
            </a:r>
            <a:r>
              <a:rPr kumimoji="0" lang="it-IT" altLang="it-IT" sz="1100" i="0" u="none" strike="noStrike" cap="none" normalizeH="0" baseline="0" dirty="0" err="1">
                <a:ln>
                  <a:noFill/>
                </a:ln>
                <a:solidFill>
                  <a:schemeClr val="tx1"/>
                </a:solidFill>
                <a:effectLst/>
                <a:latin typeface="Arial" panose="020B0604020202020204" pitchFamily="34" charset="0"/>
              </a:rPr>
              <a:t>interval</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lasts</a:t>
            </a:r>
            <a:r>
              <a:rPr kumimoji="0" lang="it-IT" altLang="it-IT" sz="1100" i="0" u="none" strike="noStrike" cap="none" normalizeH="0" baseline="0" dirty="0">
                <a:ln>
                  <a:noFill/>
                </a:ln>
                <a:solidFill>
                  <a:schemeClr val="tx1"/>
                </a:solidFill>
                <a:effectLst/>
                <a:latin typeface="Arial" panose="020B0604020202020204" pitchFamily="34" charset="0"/>
              </a:rPr>
              <a:t>.</a:t>
            </a:r>
          </a:p>
          <a:p>
            <a:pPr marR="0" lvl="0" algn="just" defTabSz="914400" rtl="0" eaLnBrk="0" fontAlgn="base" latinLnBrk="0" hangingPunct="0">
              <a:lnSpc>
                <a:spcPct val="100000"/>
              </a:lnSpc>
              <a:spcBef>
                <a:spcPct val="0"/>
              </a:spcBef>
              <a:spcAft>
                <a:spcPct val="0"/>
              </a:spcAft>
              <a:buClrTx/>
              <a:buSzTx/>
              <a:tabLst/>
            </a:pPr>
            <a:endParaRPr kumimoji="0" lang="it-IT" altLang="it-IT" sz="110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100" i="1" u="none" strike="noStrike" cap="none" normalizeH="0" baseline="0" dirty="0">
                <a:ln>
                  <a:noFill/>
                </a:ln>
                <a:solidFill>
                  <a:schemeClr val="tx1"/>
                </a:solidFill>
                <a:effectLst/>
                <a:latin typeface="Arial" panose="020B0604020202020204" pitchFamily="34" charset="0"/>
              </a:rPr>
              <a:t>Demand Curve </a:t>
            </a:r>
            <a:r>
              <a:rPr kumimoji="0" lang="it-IT" altLang="it-IT" sz="1100" i="1" u="none" strike="noStrike" cap="none" normalizeH="0" baseline="0" dirty="0" err="1">
                <a:ln>
                  <a:noFill/>
                </a:ln>
                <a:solidFill>
                  <a:schemeClr val="tx1"/>
                </a:solidFill>
                <a:effectLst/>
                <a:latin typeface="Arial" panose="020B0604020202020204" pitchFamily="34" charset="0"/>
              </a:rPr>
              <a:t>Parameters</a:t>
            </a:r>
            <a:r>
              <a:rPr kumimoji="0" lang="it-IT" altLang="it-IT" sz="1100" i="1" u="none" strike="noStrike" cap="none" normalizeH="0" baseline="0" dirty="0">
                <a:ln>
                  <a:noFill/>
                </a:ln>
                <a:solidFill>
                  <a:schemeClr val="tx1"/>
                </a:solidFill>
                <a:effectLst/>
                <a:latin typeface="Arial" panose="020B0604020202020204" pitchFamily="34" charset="0"/>
              </a:rPr>
              <a:t> </a:t>
            </a:r>
            <a:r>
              <a:rPr kumimoji="0" lang="el-GR" altLang="it-IT" sz="1100" i="1" u="none" strike="noStrike" cap="none" normalizeH="0" baseline="0" dirty="0">
                <a:ln>
                  <a:noFill/>
                </a:ln>
                <a:solidFill>
                  <a:schemeClr val="tx1"/>
                </a:solidFill>
                <a:effectLst/>
                <a:latin typeface="Arial" panose="020B0604020202020204" pitchFamily="34" charset="0"/>
              </a:rPr>
              <a:t>β</a:t>
            </a:r>
            <a:r>
              <a:rPr lang="it-IT" altLang="it-IT" sz="1100" dirty="0">
                <a:latin typeface="Arial" panose="020B0604020202020204" pitchFamily="34" charset="0"/>
              </a:rPr>
              <a:t>: </a:t>
            </a:r>
            <a:r>
              <a:rPr lang="en-US" altLang="it-IT" sz="1100" dirty="0">
                <a:latin typeface="Arial" panose="020B0604020202020204" pitchFamily="34" charset="0"/>
              </a:rPr>
              <a:t> A range of values, from -5 to +5, is used to control the behavior of the demand curve across different price intervals.</a:t>
            </a:r>
          </a:p>
          <a:p>
            <a:pPr marR="0" lvl="0" algn="just" defTabSz="914400" rtl="0" eaLnBrk="0" fontAlgn="base" latinLnBrk="0" hangingPunct="0">
              <a:lnSpc>
                <a:spcPct val="100000"/>
              </a:lnSpc>
              <a:spcBef>
                <a:spcPct val="0"/>
              </a:spcBef>
              <a:spcAft>
                <a:spcPct val="0"/>
              </a:spcAft>
              <a:buClrTx/>
              <a:buSzTx/>
              <a:tabLst/>
            </a:pPr>
            <a:endParaRPr lang="en-US" altLang="it-IT" sz="1100" dirty="0">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100" i="1" u="none" strike="noStrike" cap="none" normalizeH="0" baseline="0" dirty="0">
                <a:ln>
                  <a:noFill/>
                </a:ln>
                <a:solidFill>
                  <a:schemeClr val="tx1"/>
                </a:solidFill>
                <a:effectLst/>
                <a:latin typeface="Arial" panose="020B0604020202020204" pitchFamily="34" charset="0"/>
              </a:rPr>
              <a:t>Prices</a:t>
            </a:r>
            <a:r>
              <a:rPr kumimoji="0" lang="it-IT" altLang="it-IT" sz="1100" i="0" u="none" strike="noStrike" cap="none" normalizeH="0" baseline="0" dirty="0">
                <a:ln>
                  <a:noFill/>
                </a:ln>
                <a:solidFill>
                  <a:schemeClr val="tx1"/>
                </a:solidFill>
                <a:effectLst/>
                <a:latin typeface="Arial" panose="020B0604020202020204" pitchFamily="34" charset="0"/>
              </a:rPr>
              <a:t>: prices range from 0 to 1, with a </a:t>
            </a:r>
            <a:r>
              <a:rPr kumimoji="0" lang="it-IT" altLang="it-IT" sz="1100" i="0" u="none" strike="noStrike" cap="none" normalizeH="0" baseline="0" dirty="0" err="1">
                <a:ln>
                  <a:noFill/>
                </a:ln>
                <a:solidFill>
                  <a:schemeClr val="tx1"/>
                </a:solidFill>
                <a:effectLst/>
                <a:latin typeface="Arial" panose="020B0604020202020204" pitchFamily="34" charset="0"/>
              </a:rPr>
              <a:t>detailed</a:t>
            </a:r>
            <a:r>
              <a:rPr kumimoji="0" lang="it-IT" altLang="it-IT" sz="1100" i="0" u="none" strike="noStrike" cap="none" normalizeH="0" baseline="0" dirty="0">
                <a:ln>
                  <a:noFill/>
                </a:ln>
                <a:solidFill>
                  <a:schemeClr val="tx1"/>
                </a:solidFill>
                <a:effectLst/>
                <a:latin typeface="Arial" panose="020B0604020202020204" pitchFamily="34" charset="0"/>
              </a:rPr>
              <a:t> range of 100 points to </a:t>
            </a:r>
            <a:r>
              <a:rPr kumimoji="0" lang="it-IT" altLang="it-IT" sz="1100" i="0" u="none" strike="noStrike" cap="none" normalizeH="0" baseline="0" dirty="0" err="1">
                <a:ln>
                  <a:noFill/>
                </a:ln>
                <a:solidFill>
                  <a:schemeClr val="tx1"/>
                </a:solidFill>
                <a:effectLst/>
                <a:latin typeface="Arial" panose="020B0604020202020204" pitchFamily="34" charset="0"/>
              </a:rPr>
              <a:t>evaluate</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how</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different</a:t>
            </a:r>
            <a:r>
              <a:rPr kumimoji="0" lang="it-IT" altLang="it-IT" sz="1100" i="0" u="none" strike="noStrike" cap="none" normalizeH="0" baseline="0" dirty="0">
                <a:ln>
                  <a:noFill/>
                </a:ln>
                <a:solidFill>
                  <a:schemeClr val="tx1"/>
                </a:solidFill>
                <a:effectLst/>
                <a:latin typeface="Arial" panose="020B0604020202020204" pitchFamily="34" charset="0"/>
              </a:rPr>
              <a:t> price </a:t>
            </a:r>
            <a:r>
              <a:rPr kumimoji="0" lang="it-IT" altLang="it-IT" sz="1100" i="0" u="none" strike="noStrike" cap="none" normalizeH="0" baseline="0" dirty="0" err="1">
                <a:ln>
                  <a:noFill/>
                </a:ln>
                <a:solidFill>
                  <a:schemeClr val="tx1"/>
                </a:solidFill>
                <a:effectLst/>
                <a:latin typeface="Arial" panose="020B0604020202020204" pitchFamily="34" charset="0"/>
              </a:rPr>
              <a:t>levels</a:t>
            </a:r>
            <a:r>
              <a:rPr kumimoji="0" lang="it-IT" altLang="it-IT" sz="1100" i="0" u="none" strike="noStrike" cap="none" normalizeH="0" baseline="0" dirty="0">
                <a:ln>
                  <a:noFill/>
                </a:ln>
                <a:solidFill>
                  <a:schemeClr val="tx1"/>
                </a:solidFill>
                <a:effectLst/>
                <a:latin typeface="Arial" panose="020B0604020202020204" pitchFamily="34" charset="0"/>
              </a:rPr>
              <a:t> impact the </a:t>
            </a:r>
            <a:r>
              <a:rPr kumimoji="0" lang="it-IT" altLang="it-IT" sz="1100" i="0" u="none" strike="noStrike" cap="none" normalizeH="0" baseline="0" dirty="0" err="1">
                <a:ln>
                  <a:noFill/>
                </a:ln>
                <a:solidFill>
                  <a:schemeClr val="tx1"/>
                </a:solidFill>
                <a:effectLst/>
                <a:latin typeface="Arial" panose="020B0604020202020204" pitchFamily="34" charset="0"/>
              </a:rPr>
              <a:t>likelihood</a:t>
            </a:r>
            <a:r>
              <a:rPr kumimoji="0" lang="it-IT" altLang="it-IT" sz="1100" i="0" u="none" strike="noStrike" cap="none" normalizeH="0" baseline="0" dirty="0">
                <a:ln>
                  <a:noFill/>
                </a:ln>
                <a:solidFill>
                  <a:schemeClr val="tx1"/>
                </a:solidFill>
                <a:effectLst/>
                <a:latin typeface="Arial" panose="020B0604020202020204" pitchFamily="34" charset="0"/>
              </a:rPr>
              <a:t> of </a:t>
            </a:r>
            <a:r>
              <a:rPr kumimoji="0" lang="it-IT" altLang="it-IT" sz="1100" i="0" u="none" strike="noStrike" cap="none" normalizeH="0" baseline="0" dirty="0" err="1">
                <a:ln>
                  <a:noFill/>
                </a:ln>
                <a:solidFill>
                  <a:schemeClr val="tx1"/>
                </a:solidFill>
                <a:effectLst/>
                <a:latin typeface="Arial" panose="020B0604020202020204" pitchFamily="34" charset="0"/>
              </a:rPr>
              <a:t>purchases</a:t>
            </a:r>
            <a:r>
              <a:rPr kumimoji="0" lang="it-IT" altLang="it-IT" sz="110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C64A3191-F3E1-C07D-B651-F83A92651F27}"/>
              </a:ext>
            </a:extLst>
          </p:cNvPr>
          <p:cNvSpPr/>
          <p:nvPr/>
        </p:nvSpPr>
        <p:spPr>
          <a:xfrm>
            <a:off x="0" y="877581"/>
            <a:ext cx="9144000" cy="40920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5" name="Picture 4">
            <a:extLst>
              <a:ext uri="{FF2B5EF4-FFF2-40B4-BE49-F238E27FC236}">
                <a16:creationId xmlns:a16="http://schemas.microsoft.com/office/drawing/2014/main" id="{1548CD32-780C-14AB-9B62-95989EF5874B}"/>
              </a:ext>
            </a:extLst>
          </p:cNvPr>
          <p:cNvPicPr>
            <a:picLocks noChangeAspect="1"/>
          </p:cNvPicPr>
          <p:nvPr/>
        </p:nvPicPr>
        <p:blipFill>
          <a:blip r:embed="rId3"/>
          <a:stretch>
            <a:fillRect/>
          </a:stretch>
        </p:blipFill>
        <p:spPr>
          <a:xfrm>
            <a:off x="5650755" y="967934"/>
            <a:ext cx="3381847" cy="5349351"/>
          </a:xfrm>
          <a:prstGeom prst="rect">
            <a:avLst/>
          </a:prstGeom>
        </p:spPr>
      </p:pic>
      <p:sp>
        <p:nvSpPr>
          <p:cNvPr id="4" name="Rectangle 2">
            <a:extLst>
              <a:ext uri="{FF2B5EF4-FFF2-40B4-BE49-F238E27FC236}">
                <a16:creationId xmlns:a16="http://schemas.microsoft.com/office/drawing/2014/main" id="{52B40826-9307-4689-B970-93A45F4D22BE}"/>
              </a:ext>
            </a:extLst>
          </p:cNvPr>
          <p:cNvSpPr>
            <a:spLocks noGrp="1" noChangeArrowheads="1"/>
          </p:cNvSpPr>
          <p:nvPr>
            <p:ph idx="1"/>
          </p:nvPr>
        </p:nvSpPr>
        <p:spPr bwMode="auto">
          <a:xfrm>
            <a:off x="259317" y="877581"/>
            <a:ext cx="5364789" cy="2563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1100" dirty="0">
                <a:latin typeface="Arial" panose="020B0604020202020204" pitchFamily="34" charset="0"/>
                <a:cs typeface="Arial" panose="020B0604020202020204" pitchFamily="34" charset="0"/>
              </a:rPr>
              <a:t>The focus is on developing a pricing strategy in a non-stationary environment where the demand curve is influenced by random noise and variance. The total duration is divided into distinct intervals and the demand curve changes to reflect market dynamics.</a:t>
            </a:r>
          </a:p>
          <a:p>
            <a:pPr algn="just"/>
            <a:r>
              <a:rPr lang="en-US" sz="1100" dirty="0">
                <a:latin typeface="Arial" panose="020B0604020202020204" pitchFamily="34" charset="0"/>
                <a:cs typeface="Arial" panose="020B0604020202020204" pitchFamily="34" charset="0"/>
              </a:rPr>
              <a:t>Uncertainty in customers’ behavior is modeled within each interval adding a Gaussian noise to the demand curve.</a:t>
            </a:r>
          </a:p>
          <a:p>
            <a:pPr algn="just"/>
            <a:r>
              <a:rPr lang="en-US" sz="1100" dirty="0">
                <a:latin typeface="Arial" panose="020B0604020202020204" pitchFamily="34" charset="0"/>
                <a:cs typeface="Arial" panose="020B0604020202020204" pitchFamily="34" charset="0"/>
              </a:rPr>
              <a:t>In each interval, the demand curve shifts based on a variance parameter. This variance controls how much the underlying parameter beta changes between intervals, thereby influencing the degree of change in the demand curve. Essentially, the variance determines both the rate and extent of beta's fluctuations, which in turn affects how significantly the demand curve evolves over time.</a:t>
            </a:r>
          </a:p>
          <a:p>
            <a:pPr algn="just"/>
            <a:r>
              <a:rPr lang="en-US" sz="1100" dirty="0">
                <a:latin typeface="Arial" panose="020B0604020202020204" pitchFamily="34" charset="0"/>
                <a:cs typeface="Arial" panose="020B0604020202020204" pitchFamily="34" charset="0"/>
              </a:rPr>
              <a:t>During each interval, the adjusted demand curve dictates the number of buyers at each price point. This approach aims to simulate a real-world scenarios where market conditions are unpredictable and continuously evolving.</a:t>
            </a:r>
          </a:p>
        </p:txBody>
      </p:sp>
    </p:spTree>
    <p:extLst>
      <p:ext uri="{BB962C8B-B14F-4D97-AF65-F5344CB8AC3E}">
        <p14:creationId xmlns:p14="http://schemas.microsoft.com/office/powerpoint/2010/main" val="36431726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3600" dirty="0"/>
              <a:t>Agents</a:t>
            </a:r>
          </a:p>
        </p:txBody>
      </p:sp>
      <p:sp>
        <p:nvSpPr>
          <p:cNvPr id="6" name="Content Placeholder 5">
            <a:extLst>
              <a:ext uri="{FF2B5EF4-FFF2-40B4-BE49-F238E27FC236}">
                <a16:creationId xmlns:a16="http://schemas.microsoft.com/office/drawing/2014/main" id="{C0A17EE6-653B-549E-CBA9-BB98F9AA0F6E}"/>
              </a:ext>
            </a:extLst>
          </p:cNvPr>
          <p:cNvSpPr>
            <a:spLocks noGrp="1"/>
          </p:cNvSpPr>
          <p:nvPr>
            <p:ph idx="1"/>
          </p:nvPr>
        </p:nvSpPr>
        <p:spPr>
          <a:xfrm>
            <a:off x="327945" y="2037093"/>
            <a:ext cx="2657876" cy="3972561"/>
          </a:xfrm>
        </p:spPr>
        <p:txBody>
          <a:bodyPr>
            <a:normAutofit/>
          </a:bodyPr>
          <a:lstStyle/>
          <a:p>
            <a:pPr algn="ctr"/>
            <a:r>
              <a:rPr lang="it-IT" sz="1800" dirty="0"/>
              <a:t>UCB1</a:t>
            </a:r>
          </a:p>
          <a:p>
            <a:endParaRPr lang="it-IT" sz="1200" dirty="0"/>
          </a:p>
          <a:p>
            <a:r>
              <a:rPr lang="en-US" sz="1200" dirty="0"/>
              <a:t>The UCB1 (Upper Confidence Bound 1) algorithm generally addresses the multi-armed bandit problem in stochastic settings.</a:t>
            </a:r>
          </a:p>
          <a:p>
            <a:r>
              <a:rPr lang="en-US" sz="1200" dirty="0"/>
              <a:t>It is included here for comparison, as it is expected to underperform in non-stationary environments.</a:t>
            </a:r>
            <a:endParaRPr lang="it-IT" sz="1600" dirty="0"/>
          </a:p>
        </p:txBody>
      </p:sp>
      <p:sp>
        <p:nvSpPr>
          <p:cNvPr id="7" name="TextBox 6">
            <a:extLst>
              <a:ext uri="{FF2B5EF4-FFF2-40B4-BE49-F238E27FC236}">
                <a16:creationId xmlns:a16="http://schemas.microsoft.com/office/drawing/2014/main" id="{8FFD5C9C-8218-D18A-2F14-250ABD10CFA5}"/>
              </a:ext>
            </a:extLst>
          </p:cNvPr>
          <p:cNvSpPr txBox="1"/>
          <p:nvPr/>
        </p:nvSpPr>
        <p:spPr>
          <a:xfrm>
            <a:off x="288521" y="1365012"/>
            <a:ext cx="8581044"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Three agents were implemented to address non-stationarity, enabling a comparative analysis of different strategies for handling the pricing problem.</a:t>
            </a:r>
            <a:endParaRPr lang="it-IT" sz="1200" dirty="0">
              <a:latin typeface="Arial" panose="020B0604020202020204" pitchFamily="34" charset="0"/>
              <a:cs typeface="Arial" panose="020B0604020202020204" pitchFamily="34" charset="0"/>
            </a:endParaRPr>
          </a:p>
        </p:txBody>
      </p:sp>
      <p:cxnSp>
        <p:nvCxnSpPr>
          <p:cNvPr id="22" name="Straight Connector 21">
            <a:extLst>
              <a:ext uri="{FF2B5EF4-FFF2-40B4-BE49-F238E27FC236}">
                <a16:creationId xmlns:a16="http://schemas.microsoft.com/office/drawing/2014/main" id="{C4927659-F674-82B6-163E-FCD0FEC6768A}"/>
              </a:ext>
            </a:extLst>
          </p:cNvPr>
          <p:cNvCxnSpPr/>
          <p:nvPr/>
        </p:nvCxnSpPr>
        <p:spPr>
          <a:xfrm>
            <a:off x="3049962" y="1981200"/>
            <a:ext cx="0" cy="4144963"/>
          </a:xfrm>
          <a:prstGeom prst="line">
            <a:avLst/>
          </a:prstGeom>
          <a:ln>
            <a:solidFill>
              <a:srgbClr val="728FA5"/>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891DA05-3884-17C2-01A4-2DCBE0543CF5}"/>
              </a:ext>
            </a:extLst>
          </p:cNvPr>
          <p:cNvCxnSpPr>
            <a:cxnSpLocks/>
          </p:cNvCxnSpPr>
          <p:nvPr/>
        </p:nvCxnSpPr>
        <p:spPr>
          <a:xfrm>
            <a:off x="6085842" y="2031999"/>
            <a:ext cx="0" cy="4094164"/>
          </a:xfrm>
          <a:prstGeom prst="line">
            <a:avLst/>
          </a:prstGeom>
          <a:ln>
            <a:solidFill>
              <a:srgbClr val="728FA5"/>
            </a:solidFill>
          </a:ln>
        </p:spPr>
        <p:style>
          <a:lnRef idx="2">
            <a:schemeClr val="accent1"/>
          </a:lnRef>
          <a:fillRef idx="0">
            <a:schemeClr val="accent1"/>
          </a:fillRef>
          <a:effectRef idx="1">
            <a:schemeClr val="accent1"/>
          </a:effectRef>
          <a:fontRef idx="minor">
            <a:schemeClr val="tx1"/>
          </a:fontRef>
        </p:style>
      </p:cxnSp>
      <p:sp>
        <p:nvSpPr>
          <p:cNvPr id="24" name="Content Placeholder 5">
            <a:extLst>
              <a:ext uri="{FF2B5EF4-FFF2-40B4-BE49-F238E27FC236}">
                <a16:creationId xmlns:a16="http://schemas.microsoft.com/office/drawing/2014/main" id="{2A62BBEC-583E-384B-86FB-5FAB34F53508}"/>
              </a:ext>
            </a:extLst>
          </p:cNvPr>
          <p:cNvSpPr txBox="1">
            <a:spLocks/>
          </p:cNvSpPr>
          <p:nvPr/>
        </p:nvSpPr>
        <p:spPr>
          <a:xfrm>
            <a:off x="3342168" y="2035395"/>
            <a:ext cx="2657876" cy="3159761"/>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it-IT" sz="1800" dirty="0"/>
              <a:t>Sliding Window UCB1</a:t>
            </a:r>
          </a:p>
          <a:p>
            <a:endParaRPr lang="en-US" sz="1200" dirty="0"/>
          </a:p>
          <a:p>
            <a:r>
              <a:rPr lang="en-US" sz="1200" dirty="0"/>
              <a:t>The Sliding Window UCB1 agent manages non-stationarity by focusing on a fixed-size window of W recent observations.</a:t>
            </a:r>
          </a:p>
        </p:txBody>
      </p:sp>
      <p:sp>
        <p:nvSpPr>
          <p:cNvPr id="25" name="Content Placeholder 5">
            <a:extLst>
              <a:ext uri="{FF2B5EF4-FFF2-40B4-BE49-F238E27FC236}">
                <a16:creationId xmlns:a16="http://schemas.microsoft.com/office/drawing/2014/main" id="{102BEFAB-E730-9BE8-6869-B4C60A233215}"/>
              </a:ext>
            </a:extLst>
          </p:cNvPr>
          <p:cNvSpPr txBox="1">
            <a:spLocks/>
          </p:cNvSpPr>
          <p:nvPr/>
        </p:nvSpPr>
        <p:spPr>
          <a:xfrm>
            <a:off x="6211689" y="2035395"/>
            <a:ext cx="2657876" cy="2854643"/>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it-IT" sz="1800" dirty="0"/>
              <a:t>CUSUM UCB1</a:t>
            </a:r>
          </a:p>
          <a:p>
            <a:endParaRPr lang="en-US" sz="1200" dirty="0"/>
          </a:p>
          <a:p>
            <a:r>
              <a:rPr lang="en-US" sz="1200" dirty="0"/>
              <a:t>The CUSUM UCB1 agent builds on UCB1 by adding change detection to adapt to shifts in the environment. CUSUM operates in two phases:</a:t>
            </a:r>
          </a:p>
          <a:p>
            <a:pPr marL="285750" indent="-285750">
              <a:buFont typeface="Arial" panose="020B0604020202020204" pitchFamily="34" charset="0"/>
              <a:buChar char="•"/>
            </a:pPr>
            <a:r>
              <a:rPr lang="en-US" sz="1200" dirty="0"/>
              <a:t>Estimation</a:t>
            </a:r>
          </a:p>
          <a:p>
            <a:pPr marL="285750" indent="-285750">
              <a:buFont typeface="Arial" panose="020B0604020202020204" pitchFamily="34" charset="0"/>
              <a:buChar char="•"/>
            </a:pPr>
            <a:r>
              <a:rPr lang="en-US" sz="1200" dirty="0"/>
              <a:t>Detection </a:t>
            </a:r>
            <a:endParaRPr lang="it-IT" sz="1600" dirty="0"/>
          </a:p>
        </p:txBody>
      </p:sp>
      <p:pic>
        <p:nvPicPr>
          <p:cNvPr id="29" name="Picture 28">
            <a:extLst>
              <a:ext uri="{FF2B5EF4-FFF2-40B4-BE49-F238E27FC236}">
                <a16:creationId xmlns:a16="http://schemas.microsoft.com/office/drawing/2014/main" id="{32C9BC12-4B82-62D2-ED01-C9E2997EB099}"/>
              </a:ext>
            </a:extLst>
          </p:cNvPr>
          <p:cNvPicPr>
            <a:picLocks noChangeAspect="1"/>
          </p:cNvPicPr>
          <p:nvPr/>
        </p:nvPicPr>
        <p:blipFill>
          <a:blip r:embed="rId2"/>
          <a:stretch>
            <a:fillRect/>
          </a:stretch>
        </p:blipFill>
        <p:spPr>
          <a:xfrm>
            <a:off x="46120" y="6176962"/>
            <a:ext cx="3381847" cy="676369"/>
          </a:xfrm>
          <a:prstGeom prst="rect">
            <a:avLst/>
          </a:prstGeom>
        </p:spPr>
      </p:pic>
      <p:pic>
        <p:nvPicPr>
          <p:cNvPr id="4" name="Picture 3">
            <a:extLst>
              <a:ext uri="{FF2B5EF4-FFF2-40B4-BE49-F238E27FC236}">
                <a16:creationId xmlns:a16="http://schemas.microsoft.com/office/drawing/2014/main" id="{379F135D-71CA-A126-FBBD-8F69EBB9657A}"/>
              </a:ext>
            </a:extLst>
          </p:cNvPr>
          <p:cNvPicPr>
            <a:picLocks noChangeAspect="1"/>
          </p:cNvPicPr>
          <p:nvPr/>
        </p:nvPicPr>
        <p:blipFill>
          <a:blip r:embed="rId3"/>
          <a:stretch>
            <a:fillRect/>
          </a:stretch>
        </p:blipFill>
        <p:spPr>
          <a:xfrm>
            <a:off x="289058" y="4053681"/>
            <a:ext cx="2551197" cy="1985725"/>
          </a:xfrm>
          <a:prstGeom prst="rect">
            <a:avLst/>
          </a:prstGeom>
        </p:spPr>
      </p:pic>
      <p:pic>
        <p:nvPicPr>
          <p:cNvPr id="8" name="Picture 7">
            <a:extLst>
              <a:ext uri="{FF2B5EF4-FFF2-40B4-BE49-F238E27FC236}">
                <a16:creationId xmlns:a16="http://schemas.microsoft.com/office/drawing/2014/main" id="{241181B9-61F1-44DC-D8EB-BE73F6A4758A}"/>
              </a:ext>
            </a:extLst>
          </p:cNvPr>
          <p:cNvPicPr>
            <a:picLocks noChangeAspect="1"/>
          </p:cNvPicPr>
          <p:nvPr/>
        </p:nvPicPr>
        <p:blipFill>
          <a:blip r:embed="rId4"/>
          <a:stretch>
            <a:fillRect/>
          </a:stretch>
        </p:blipFill>
        <p:spPr>
          <a:xfrm>
            <a:off x="6257440" y="4093224"/>
            <a:ext cx="2485550" cy="1971899"/>
          </a:xfrm>
          <a:prstGeom prst="rect">
            <a:avLst/>
          </a:prstGeom>
        </p:spPr>
      </p:pic>
      <p:pic>
        <p:nvPicPr>
          <p:cNvPr id="10" name="Picture 9">
            <a:extLst>
              <a:ext uri="{FF2B5EF4-FFF2-40B4-BE49-F238E27FC236}">
                <a16:creationId xmlns:a16="http://schemas.microsoft.com/office/drawing/2014/main" id="{076C6BD0-432C-219B-71F2-EF73CDB004B5}"/>
              </a:ext>
            </a:extLst>
          </p:cNvPr>
          <p:cNvPicPr>
            <a:picLocks noChangeAspect="1"/>
          </p:cNvPicPr>
          <p:nvPr/>
        </p:nvPicPr>
        <p:blipFill>
          <a:blip r:embed="rId5"/>
          <a:stretch>
            <a:fillRect/>
          </a:stretch>
        </p:blipFill>
        <p:spPr>
          <a:xfrm>
            <a:off x="3316413" y="4053681"/>
            <a:ext cx="2502978" cy="1985725"/>
          </a:xfrm>
          <a:prstGeom prst="rect">
            <a:avLst/>
          </a:prstGeom>
        </p:spPr>
      </p:pic>
    </p:spTree>
    <p:extLst>
      <p:ext uri="{BB962C8B-B14F-4D97-AF65-F5344CB8AC3E}">
        <p14:creationId xmlns:p14="http://schemas.microsoft.com/office/powerpoint/2010/main" val="10936301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1721149"/>
            <a:ext cx="2730901" cy="2126951"/>
          </a:xfrm>
          <a:prstGeom prst="rect">
            <a:avLst/>
          </a:prstGeom>
        </p:spPr>
      </p:pic>
      <p:sp>
        <p:nvSpPr>
          <p:cNvPr id="4" name="Titolo 1">
            <a:extLst>
              <a:ext uri="{FF2B5EF4-FFF2-40B4-BE49-F238E27FC236}">
                <a16:creationId xmlns:a16="http://schemas.microsoft.com/office/drawing/2014/main" id="{948036BE-8AF2-7ED3-E892-1AF2B3E1CD14}"/>
              </a:ext>
            </a:extLst>
          </p:cNvPr>
          <p:cNvSpPr txBox="1">
            <a:spLocks/>
          </p:cNvSpPr>
          <p:nvPr/>
        </p:nvSpPr>
        <p:spPr>
          <a:xfrm>
            <a:off x="272845" y="4790720"/>
            <a:ext cx="8598310" cy="139622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dirty="0" err="1"/>
              <a:t>Requirement</a:t>
            </a:r>
            <a:r>
              <a:rPr lang="it-IT" dirty="0"/>
              <a:t> 1</a:t>
            </a:r>
          </a:p>
          <a:p>
            <a:pPr algn="ctr"/>
            <a:r>
              <a:rPr lang="it-IT" sz="2800" dirty="0" err="1"/>
              <a:t>Stochastic</a:t>
            </a:r>
            <a:r>
              <a:rPr lang="it-IT" sz="2800" dirty="0"/>
              <a:t> Environment</a:t>
            </a:r>
          </a:p>
        </p:txBody>
      </p:sp>
    </p:spTree>
    <p:extLst>
      <p:ext uri="{BB962C8B-B14F-4D97-AF65-F5344CB8AC3E}">
        <p14:creationId xmlns:p14="http://schemas.microsoft.com/office/powerpoint/2010/main" val="392634010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1018582"/>
          </a:xfrm>
        </p:spPr>
        <p:txBody>
          <a:bodyPr>
            <a:normAutofit fontScale="90000"/>
          </a:bodyPr>
          <a:lstStyle/>
          <a:p>
            <a:r>
              <a:rPr lang="it-IT" sz="4000" dirty="0" err="1"/>
              <a:t>Results</a:t>
            </a:r>
            <a:br>
              <a:rPr lang="it-IT" sz="3600" dirty="0"/>
            </a:br>
            <a:r>
              <a:rPr lang="it-IT" dirty="0"/>
              <a:t>Basic Settings</a:t>
            </a:r>
          </a:p>
        </p:txBody>
      </p:sp>
      <p:pic>
        <p:nvPicPr>
          <p:cNvPr id="8" name="Picture 7">
            <a:extLst>
              <a:ext uri="{FF2B5EF4-FFF2-40B4-BE49-F238E27FC236}">
                <a16:creationId xmlns:a16="http://schemas.microsoft.com/office/drawing/2014/main" id="{ED361A84-243F-5F44-DB60-7CBE631F325F}"/>
              </a:ext>
            </a:extLst>
          </p:cNvPr>
          <p:cNvPicPr>
            <a:picLocks noChangeAspect="1"/>
          </p:cNvPicPr>
          <p:nvPr/>
        </p:nvPicPr>
        <p:blipFill>
          <a:blip r:embed="rId2"/>
          <a:stretch>
            <a:fillRect/>
          </a:stretch>
        </p:blipFill>
        <p:spPr>
          <a:xfrm>
            <a:off x="0" y="6181631"/>
            <a:ext cx="3381847" cy="676369"/>
          </a:xfrm>
          <a:prstGeom prst="rect">
            <a:avLst/>
          </a:prstGeom>
        </p:spPr>
      </p:pic>
      <p:pic>
        <p:nvPicPr>
          <p:cNvPr id="18" name="Picture 17">
            <a:extLst>
              <a:ext uri="{FF2B5EF4-FFF2-40B4-BE49-F238E27FC236}">
                <a16:creationId xmlns:a16="http://schemas.microsoft.com/office/drawing/2014/main" id="{B24ECB12-4373-B7DF-C4A4-539549D042A3}"/>
              </a:ext>
            </a:extLst>
          </p:cNvPr>
          <p:cNvPicPr>
            <a:picLocks noChangeAspect="1"/>
          </p:cNvPicPr>
          <p:nvPr/>
        </p:nvPicPr>
        <p:blipFill>
          <a:blip r:embed="rId3"/>
          <a:srcRect l="2669"/>
          <a:stretch/>
        </p:blipFill>
        <p:spPr>
          <a:xfrm>
            <a:off x="167757" y="3429000"/>
            <a:ext cx="8808485" cy="2524477"/>
          </a:xfrm>
          <a:prstGeom prst="rect">
            <a:avLst/>
          </a:prstGeom>
        </p:spPr>
      </p:pic>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3EA0E20D-6A96-B43C-40F6-AFD1CEA630B1}"/>
                  </a:ext>
                </a:extLst>
              </p:cNvPr>
              <p:cNvSpPr>
                <a:spLocks noGrp="1"/>
              </p:cNvSpPr>
              <p:nvPr>
                <p:ph idx="1"/>
              </p:nvPr>
            </p:nvSpPr>
            <p:spPr>
              <a:xfrm>
                <a:off x="457200" y="1600200"/>
                <a:ext cx="8323726" cy="4525963"/>
              </a:xfrm>
            </p:spPr>
            <p:txBody>
              <a:bodyPr>
                <a:normAutofit/>
              </a:bodyPr>
              <a:lstStyle/>
              <a:p>
                <a:pPr algn="just"/>
                <a:r>
                  <a:rPr lang="it-IT" sz="1200" dirty="0">
                    <a:latin typeface="Arial" panose="020B0604020202020204" pitchFamily="34" charset="0"/>
                    <a:cs typeface="Arial" panose="020B0604020202020204" pitchFamily="34" charset="0"/>
                  </a:rPr>
                  <a:t>In the </a:t>
                </a:r>
                <a:r>
                  <a:rPr lang="it-IT" sz="1200" dirty="0" err="1">
                    <a:latin typeface="Arial" panose="020B0604020202020204" pitchFamily="34" charset="0"/>
                    <a:cs typeface="Arial" panose="020B0604020202020204" pitchFamily="34" charset="0"/>
                  </a:rPr>
                  <a:t>basic</a:t>
                </a:r>
                <a:r>
                  <a:rPr lang="it-IT" sz="1200" dirty="0">
                    <a:latin typeface="Arial" panose="020B0604020202020204" pitchFamily="34" charset="0"/>
                    <a:cs typeface="Arial" panose="020B0604020202020204" pitchFamily="34" charset="0"/>
                  </a:rPr>
                  <a:t> settings, </a:t>
                </a:r>
                <a:r>
                  <a:rPr lang="it-IT" sz="1200" dirty="0" err="1">
                    <a:latin typeface="Arial" panose="020B0604020202020204" pitchFamily="34" charset="0"/>
                    <a:cs typeface="Arial" panose="020B0604020202020204" pitchFamily="34" charset="0"/>
                  </a:rPr>
                  <a:t>using</a:t>
                </a:r>
                <a:r>
                  <a:rPr lang="it-IT" sz="1200" dirty="0">
                    <a:latin typeface="Arial" panose="020B0604020202020204" pitchFamily="34" charset="0"/>
                    <a:cs typeface="Arial" panose="020B0604020202020204" pitchFamily="34" charset="0"/>
                  </a:rPr>
                  <a:t> </a:t>
                </a:r>
                <a14:m>
                  <m:oMath xmlns:m="http://schemas.openxmlformats.org/officeDocument/2006/math">
                    <m:r>
                      <m:rPr>
                        <m:sty m:val="p"/>
                      </m:rPr>
                      <a:rPr lang="it-IT" sz="1200" b="0" i="0" smtClean="0">
                        <a:latin typeface="Cambria Math" panose="02040503050406030204" pitchFamily="18" charset="0"/>
                        <a:cs typeface="Arial" panose="020B0604020202020204" pitchFamily="34" charset="0"/>
                      </a:rPr>
                      <m:t>h</m:t>
                    </m:r>
                    <m:r>
                      <a:rPr lang="it-IT" sz="1200" b="0" i="0" smtClean="0">
                        <a:latin typeface="Cambria Math" panose="02040503050406030204" pitchFamily="18" charset="0"/>
                        <a:cs typeface="Arial" panose="020B0604020202020204" pitchFamily="34" charset="0"/>
                      </a:rPr>
                      <m:t>=2 </m:t>
                    </m:r>
                    <m:r>
                      <m:rPr>
                        <m:sty m:val="p"/>
                      </m:rPr>
                      <a:rPr lang="it-IT" sz="1200" b="0" i="0" smtClean="0">
                        <a:latin typeface="Cambria Math" panose="02040503050406030204" pitchFamily="18" charset="0"/>
                        <a:cs typeface="Arial" panose="020B0604020202020204" pitchFamily="34" charset="0"/>
                      </a:rPr>
                      <m:t>log</m:t>
                    </m:r>
                    <m:d>
                      <m:dPr>
                        <m:ctrlPr>
                          <a:rPr lang="en-US" sz="1200" i="1" smtClean="0">
                            <a:latin typeface="Cambria Math" panose="02040503050406030204" pitchFamily="18" charset="0"/>
                            <a:cs typeface="Arial" panose="020B0604020202020204" pitchFamily="34" charset="0"/>
                          </a:rPr>
                        </m:ctrlPr>
                      </m:dPr>
                      <m:e>
                        <m:f>
                          <m:fPr>
                            <m:ctrlPr>
                              <a:rPr lang="en-US" sz="1200" i="1">
                                <a:latin typeface="Cambria Math" panose="02040503050406030204" pitchFamily="18" charset="0"/>
                                <a:cs typeface="Arial" panose="020B0604020202020204" pitchFamily="34" charset="0"/>
                              </a:rPr>
                            </m:ctrlPr>
                          </m:fPr>
                          <m:num>
                            <m:r>
                              <a:rPr lang="it-IT" sz="1200" i="1">
                                <a:latin typeface="Cambria Math" panose="02040503050406030204" pitchFamily="18" charset="0"/>
                                <a:cs typeface="Arial" panose="020B0604020202020204" pitchFamily="34" charset="0"/>
                              </a:rPr>
                              <m:t>𝑛</m:t>
                            </m:r>
                            <m:r>
                              <a:rPr lang="it-IT" sz="1200" i="1">
                                <a:latin typeface="Cambria Math" panose="02040503050406030204" pitchFamily="18" charset="0"/>
                                <a:cs typeface="Arial" panose="020B0604020202020204" pitchFamily="34" charset="0"/>
                              </a:rPr>
                              <m:t> </m:t>
                            </m:r>
                            <m:r>
                              <a:rPr lang="it-IT" sz="1200" i="1">
                                <a:latin typeface="Cambria Math" panose="02040503050406030204" pitchFamily="18" charset="0"/>
                                <a:cs typeface="Arial" panose="020B0604020202020204" pitchFamily="34" charset="0"/>
                              </a:rPr>
                              <m:t>𝑑𝑎𝑦𝑠</m:t>
                            </m:r>
                          </m:num>
                          <m:den>
                            <m:r>
                              <a:rPr lang="it-IT" sz="1200" i="1">
                                <a:latin typeface="Cambria Math" panose="02040503050406030204" pitchFamily="18" charset="0"/>
                                <a:cs typeface="Arial" panose="020B0604020202020204" pitchFamily="34" charset="0"/>
                              </a:rPr>
                              <m:t>𝑛</m:t>
                            </m:r>
                            <m:r>
                              <a:rPr lang="it-IT" sz="1200" i="1">
                                <a:latin typeface="Cambria Math" panose="02040503050406030204" pitchFamily="18" charset="0"/>
                                <a:cs typeface="Arial" panose="020B0604020202020204" pitchFamily="34" charset="0"/>
                              </a:rPr>
                              <m:t> </m:t>
                            </m:r>
                            <m:r>
                              <a:rPr lang="it-IT" sz="1200" i="1">
                                <a:latin typeface="Cambria Math" panose="02040503050406030204" pitchFamily="18" charset="0"/>
                                <a:cs typeface="Arial" panose="020B0604020202020204" pitchFamily="34" charset="0"/>
                              </a:rPr>
                              <m:t>𝑖𝑛𝑡𝑒𝑟𝑣𝑎𝑙𝑠</m:t>
                            </m:r>
                          </m:den>
                        </m:f>
                      </m:e>
                    </m:d>
                    <m:r>
                      <a:rPr lang="it-IT" sz="1200" i="1">
                        <a:latin typeface="Cambria Math" panose="02040503050406030204" pitchFamily="18" charset="0"/>
                        <a:cs typeface="Arial" panose="020B0604020202020204" pitchFamily="34" charset="0"/>
                      </a:rPr>
                      <m:t> </m:t>
                    </m:r>
                    <m:r>
                      <a:rPr lang="it-IT" sz="1200" b="0" i="1" smtClean="0">
                        <a:latin typeface="Cambria Math" panose="02040503050406030204" pitchFamily="18" charset="0"/>
                        <a:cs typeface="Arial" panose="020B0604020202020204" pitchFamily="34" charset="0"/>
                      </a:rPr>
                      <m:t>𝑎𝑛𝑑</m:t>
                    </m:r>
                    <m:r>
                      <m:rPr>
                        <m:nor/>
                      </m:rPr>
                      <a:rPr lang="it-IT" sz="1200" dirty="0">
                        <a:latin typeface="Arial" panose="020B0604020202020204" pitchFamily="34" charset="0"/>
                        <a:cs typeface="Arial" panose="020B0604020202020204" pitchFamily="34" charset="0"/>
                      </a:rPr>
                      <m:t>, </m:t>
                    </m:r>
                    <m:r>
                      <m:rPr>
                        <m:sty m:val="p"/>
                      </m:rPr>
                      <a:rPr lang="it-IT" sz="1200">
                        <a:latin typeface="Cambria Math" panose="02040503050406030204" pitchFamily="18" charset="0"/>
                      </a:rPr>
                      <m:t>M</m:t>
                    </m:r>
                    <m:r>
                      <a:rPr lang="it-IT" sz="1200">
                        <a:latin typeface="Cambria Math" panose="02040503050406030204" pitchFamily="18" charset="0"/>
                      </a:rPr>
                      <m:t>=</m:t>
                    </m:r>
                    <m:r>
                      <m:rPr>
                        <m:sty m:val="p"/>
                      </m:rPr>
                      <a:rPr lang="it-IT" sz="1200">
                        <a:latin typeface="Cambria Math" panose="02040503050406030204" pitchFamily="18" charset="0"/>
                      </a:rPr>
                      <m:t>int</m:t>
                    </m:r>
                    <m:r>
                      <a:rPr lang="it-IT" sz="1200">
                        <a:latin typeface="Cambria Math" panose="02040503050406030204" pitchFamily="18" charset="0"/>
                      </a:rPr>
                      <m:t>(</m:t>
                    </m:r>
                    <m:r>
                      <m:rPr>
                        <m:sty m:val="p"/>
                      </m:rPr>
                      <a:rPr lang="it-IT" sz="1200">
                        <a:latin typeface="Cambria Math" panose="02040503050406030204" pitchFamily="18" charset="0"/>
                      </a:rPr>
                      <m:t>log</m:t>
                    </m:r>
                    <m:d>
                      <m:dPr>
                        <m:ctrlPr>
                          <a:rPr lang="it-IT" sz="1200" i="1">
                            <a:latin typeface="Cambria Math" panose="02040503050406030204" pitchFamily="18" charset="0"/>
                          </a:rPr>
                        </m:ctrlPr>
                      </m:dPr>
                      <m:e>
                        <m:f>
                          <m:fPr>
                            <m:ctrlPr>
                              <a:rPr lang="it-IT" sz="1200" i="1">
                                <a:latin typeface="Cambria Math" panose="02040503050406030204" pitchFamily="18" charset="0"/>
                              </a:rPr>
                            </m:ctrlPr>
                          </m:fPr>
                          <m:num>
                            <m:r>
                              <a:rPr lang="it-IT" sz="1200" i="1">
                                <a:latin typeface="Cambria Math" panose="02040503050406030204" pitchFamily="18" charset="0"/>
                              </a:rPr>
                              <m:t>𝑛</m:t>
                            </m:r>
                            <m:r>
                              <a:rPr lang="it-IT" sz="1200" i="1">
                                <a:latin typeface="Cambria Math" panose="02040503050406030204" pitchFamily="18" charset="0"/>
                              </a:rPr>
                              <m:t> </m:t>
                            </m:r>
                            <m:r>
                              <a:rPr lang="it-IT" sz="1200" i="1">
                                <a:latin typeface="Cambria Math" panose="02040503050406030204" pitchFamily="18" charset="0"/>
                              </a:rPr>
                              <m:t>𝑑𝑎𝑦𝑠</m:t>
                            </m:r>
                          </m:num>
                          <m:den>
                            <m:r>
                              <a:rPr lang="it-IT" sz="1200" i="1">
                                <a:latin typeface="Cambria Math" panose="02040503050406030204" pitchFamily="18" charset="0"/>
                              </a:rPr>
                              <m:t>𝑛</m:t>
                            </m:r>
                            <m:r>
                              <a:rPr lang="it-IT" sz="1200" i="1">
                                <a:latin typeface="Cambria Math" panose="02040503050406030204" pitchFamily="18" charset="0"/>
                              </a:rPr>
                              <m:t> </m:t>
                            </m:r>
                            <m:r>
                              <a:rPr lang="it-IT" sz="1200" i="1">
                                <a:latin typeface="Cambria Math" panose="02040503050406030204" pitchFamily="18" charset="0"/>
                              </a:rPr>
                              <m:t>𝑖𝑛𝑡𝑒𝑟𝑣𝑎𝑙𝑠</m:t>
                            </m:r>
                          </m:den>
                        </m:f>
                      </m:e>
                    </m:d>
                    <m:r>
                      <a:rPr lang="it-IT" sz="1200" i="1">
                        <a:latin typeface="Cambria Math" panose="02040503050406030204" pitchFamily="18" charset="0"/>
                      </a:rPr>
                      <m:t>)</m:t>
                    </m:r>
                  </m:oMath>
                </a14:m>
                <a:r>
                  <a:rPr lang="it-IT" sz="1200" dirty="0">
                    <a:latin typeface="Arial" panose="020B0604020202020204" pitchFamily="34" charset="0"/>
                    <a:cs typeface="Arial" panose="020B0604020202020204" pitchFamily="34" charset="0"/>
                  </a:rPr>
                  <a:t> for CUSUM-UCB1,</a:t>
                </a:r>
              </a:p>
              <a:p>
                <a:pPr algn="just"/>
                <a:r>
                  <a:rPr lang="it-IT" sz="1200" dirty="0">
                    <a:latin typeface="Arial" panose="020B0604020202020204" pitchFamily="34" charset="0"/>
                    <a:cs typeface="Arial" panose="020B0604020202020204" pitchFamily="34" charset="0"/>
                  </a:rPr>
                  <a:t>and </a:t>
                </a:r>
                <a14:m>
                  <m:oMath xmlns:m="http://schemas.openxmlformats.org/officeDocument/2006/math">
                    <m:r>
                      <m:rPr>
                        <m:sty m:val="p"/>
                      </m:rPr>
                      <a:rPr lang="it-IT" sz="1200">
                        <a:latin typeface="Cambria Math" panose="02040503050406030204" pitchFamily="18" charset="0"/>
                      </a:rPr>
                      <m:t>W</m:t>
                    </m:r>
                    <m:r>
                      <a:rPr lang="it-IT" sz="1200">
                        <a:latin typeface="Cambria Math" panose="02040503050406030204" pitchFamily="18" charset="0"/>
                      </a:rPr>
                      <m:t>=</m:t>
                    </m:r>
                    <m:r>
                      <a:rPr lang="it-IT" sz="1200" i="1">
                        <a:latin typeface="Cambria Math" panose="02040503050406030204" pitchFamily="18" charset="0"/>
                      </a:rPr>
                      <m:t>𝑖𝑛𝑡</m:t>
                    </m:r>
                    <m:r>
                      <a:rPr lang="it-IT" sz="1200" i="1">
                        <a:latin typeface="Cambria Math" panose="02040503050406030204" pitchFamily="18" charset="0"/>
                      </a:rPr>
                      <m:t>(2</m:t>
                    </m:r>
                    <m:rad>
                      <m:radPr>
                        <m:degHide m:val="on"/>
                        <m:ctrlPr>
                          <a:rPr lang="it-IT" sz="1200" i="1">
                            <a:latin typeface="Cambria Math" panose="02040503050406030204" pitchFamily="18" charset="0"/>
                          </a:rPr>
                        </m:ctrlPr>
                      </m:radPr>
                      <m:deg/>
                      <m:e>
                        <m:f>
                          <m:fPr>
                            <m:ctrlPr>
                              <a:rPr lang="it-IT" sz="1200" i="1">
                                <a:latin typeface="Cambria Math" panose="02040503050406030204" pitchFamily="18" charset="0"/>
                              </a:rPr>
                            </m:ctrlPr>
                          </m:fPr>
                          <m:num>
                            <m:r>
                              <a:rPr lang="it-IT" sz="1200" i="1">
                                <a:latin typeface="Cambria Math" panose="02040503050406030204" pitchFamily="18" charset="0"/>
                              </a:rPr>
                              <m:t>𝑛</m:t>
                            </m:r>
                            <m:r>
                              <a:rPr lang="it-IT" sz="1200" i="1">
                                <a:latin typeface="Cambria Math" panose="02040503050406030204" pitchFamily="18" charset="0"/>
                              </a:rPr>
                              <m:t> </m:t>
                            </m:r>
                            <m:r>
                              <a:rPr lang="it-IT" sz="1200" i="1">
                                <a:latin typeface="Cambria Math" panose="02040503050406030204" pitchFamily="18" charset="0"/>
                              </a:rPr>
                              <m:t>𝑑𝑎𝑦𝑠</m:t>
                            </m:r>
                            <m:r>
                              <a:rPr lang="it-IT" sz="1200" i="1">
                                <a:latin typeface="Cambria Math" panose="02040503050406030204" pitchFamily="18" charset="0"/>
                              </a:rPr>
                              <m:t> ∗</m:t>
                            </m:r>
                            <m:r>
                              <m:rPr>
                                <m:sty m:val="p"/>
                              </m:rPr>
                              <a:rPr lang="it-IT" sz="1200">
                                <a:latin typeface="Cambria Math" panose="02040503050406030204" pitchFamily="18" charset="0"/>
                              </a:rPr>
                              <m:t>log</m:t>
                            </m:r>
                            <m:r>
                              <a:rPr lang="it-IT" sz="1200" i="1">
                                <a:latin typeface="Cambria Math" panose="02040503050406030204" pitchFamily="18" charset="0"/>
                              </a:rPr>
                              <m:t>⁡(</m:t>
                            </m:r>
                            <m:r>
                              <a:rPr lang="it-IT" sz="1200" i="1">
                                <a:latin typeface="Cambria Math" panose="02040503050406030204" pitchFamily="18" charset="0"/>
                              </a:rPr>
                              <m:t>𝑛</m:t>
                            </m:r>
                            <m:r>
                              <a:rPr lang="it-IT" sz="1200" i="1">
                                <a:latin typeface="Cambria Math" panose="02040503050406030204" pitchFamily="18" charset="0"/>
                              </a:rPr>
                              <m:t> </m:t>
                            </m:r>
                            <m:r>
                              <a:rPr lang="it-IT" sz="1200" i="1">
                                <a:latin typeface="Cambria Math" panose="02040503050406030204" pitchFamily="18" charset="0"/>
                              </a:rPr>
                              <m:t>𝑑𝑎𝑦𝑠</m:t>
                            </m:r>
                            <m:r>
                              <a:rPr lang="it-IT" sz="1200" i="1">
                                <a:latin typeface="Cambria Math" panose="02040503050406030204" pitchFamily="18" charset="0"/>
                              </a:rPr>
                              <m:t>)</m:t>
                            </m:r>
                          </m:num>
                          <m:den>
                            <m:r>
                              <a:rPr lang="it-IT" sz="1200" i="1">
                                <a:latin typeface="Cambria Math" panose="02040503050406030204" pitchFamily="18" charset="0"/>
                              </a:rPr>
                              <m:t>𝑛</m:t>
                            </m:r>
                            <m:r>
                              <a:rPr lang="it-IT" sz="1200" i="1">
                                <a:latin typeface="Cambria Math" panose="02040503050406030204" pitchFamily="18" charset="0"/>
                              </a:rPr>
                              <m:t> </m:t>
                            </m:r>
                            <m:r>
                              <a:rPr lang="it-IT" sz="1200" i="1">
                                <a:latin typeface="Cambria Math" panose="02040503050406030204" pitchFamily="18" charset="0"/>
                              </a:rPr>
                              <m:t>𝑖𝑛𝑡𝑒𝑟𝑣𝑎𝑙𝑠</m:t>
                            </m:r>
                          </m:den>
                        </m:f>
                      </m:e>
                    </m:rad>
                  </m:oMath>
                </a14:m>
                <a:r>
                  <a:rPr lang="it-IT" sz="1200" dirty="0">
                    <a:latin typeface="Arial" panose="020B0604020202020204" pitchFamily="34" charset="0"/>
                    <a:cs typeface="Arial" panose="020B0604020202020204" pitchFamily="34" charset="0"/>
                  </a:rPr>
                  <a:t>) for SW-UCB1, the agent with </a:t>
                </a:r>
                <a:r>
                  <a:rPr lang="it-IT" sz="1200" dirty="0" err="1">
                    <a:latin typeface="Arial" panose="020B0604020202020204" pitchFamily="34" charset="0"/>
                    <a:cs typeface="Arial" panose="020B0604020202020204" pitchFamily="34" charset="0"/>
                  </a:rPr>
                  <a:t>change</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detection</a:t>
                </a:r>
                <a:r>
                  <a:rPr lang="it-IT" sz="1200" dirty="0">
                    <a:latin typeface="Arial" panose="020B0604020202020204" pitchFamily="34" charset="0"/>
                    <a:cs typeface="Arial" panose="020B0604020202020204" pitchFamily="34" charset="0"/>
                  </a:rPr>
                  <a:t> (CUSUM-UCB1) </a:t>
                </a:r>
                <a:r>
                  <a:rPr lang="it-IT" sz="1200" dirty="0" err="1">
                    <a:latin typeface="Arial" panose="020B0604020202020204" pitchFamily="34" charset="0"/>
                    <a:cs typeface="Arial" panose="020B0604020202020204" pitchFamily="34" charset="0"/>
                  </a:rPr>
                  <a:t>achieved</a:t>
                </a:r>
                <a:r>
                  <a:rPr lang="it-IT" sz="1200" dirty="0">
                    <a:latin typeface="Arial" panose="020B0604020202020204" pitchFamily="34" charset="0"/>
                    <a:cs typeface="Arial" panose="020B0604020202020204" pitchFamily="34" charset="0"/>
                  </a:rPr>
                  <a:t> the best performance. </a:t>
                </a:r>
                <a:r>
                  <a:rPr lang="it-IT" sz="1200" dirty="0" err="1">
                    <a:latin typeface="Arial" panose="020B0604020202020204" pitchFamily="34" charset="0"/>
                    <a:cs typeface="Arial" panose="020B0604020202020204" pitchFamily="34" charset="0"/>
                  </a:rPr>
                  <a:t>This</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was</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observed</a:t>
                </a:r>
                <a:r>
                  <a:rPr lang="it-IT" sz="1200" dirty="0">
                    <a:latin typeface="Arial" panose="020B0604020202020204" pitchFamily="34" charset="0"/>
                    <a:cs typeface="Arial" panose="020B0604020202020204" pitchFamily="34" charset="0"/>
                  </a:rPr>
                  <a:t> with a </a:t>
                </a:r>
                <a:r>
                  <a:rPr lang="it-IT" sz="1200" dirty="0" err="1">
                    <a:latin typeface="Arial" panose="020B0604020202020204" pitchFamily="34" charset="0"/>
                    <a:cs typeface="Arial" panose="020B0604020202020204" pitchFamily="34" charset="0"/>
                  </a:rPr>
                  <a:t>noise</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level</a:t>
                </a:r>
                <a:r>
                  <a:rPr lang="it-IT" sz="1200" dirty="0">
                    <a:latin typeface="Arial" panose="020B0604020202020204" pitchFamily="34" charset="0"/>
                    <a:cs typeface="Arial" panose="020B0604020202020204" pitchFamily="34" charset="0"/>
                  </a:rPr>
                  <a:t> of 0.1 and a </a:t>
                </a:r>
                <a:r>
                  <a:rPr lang="it-IT" sz="1200" dirty="0" err="1">
                    <a:latin typeface="Arial" panose="020B0604020202020204" pitchFamily="34" charset="0"/>
                    <a:cs typeface="Arial" panose="020B0604020202020204" pitchFamily="34" charset="0"/>
                  </a:rPr>
                  <a:t>variance</a:t>
                </a:r>
                <a:r>
                  <a:rPr lang="it-IT" sz="1200" dirty="0">
                    <a:latin typeface="Arial" panose="020B0604020202020204" pitchFamily="34" charset="0"/>
                    <a:cs typeface="Arial" panose="020B0604020202020204" pitchFamily="34" charset="0"/>
                  </a:rPr>
                  <a:t> of 2. The sliding window UCB1 (SW-UCB1) </a:t>
                </a:r>
                <a:r>
                  <a:rPr lang="it-IT" sz="1200" dirty="0" err="1">
                    <a:latin typeface="Arial" panose="020B0604020202020204" pitchFamily="34" charset="0"/>
                    <a:cs typeface="Arial" panose="020B0604020202020204" pitchFamily="34" charset="0"/>
                  </a:rPr>
                  <a:t>performed</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moderately</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well</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while</a:t>
                </a:r>
                <a:r>
                  <a:rPr lang="it-IT" sz="1200" dirty="0">
                    <a:latin typeface="Arial" panose="020B0604020202020204" pitchFamily="34" charset="0"/>
                    <a:cs typeface="Arial" panose="020B0604020202020204" pitchFamily="34" charset="0"/>
                  </a:rPr>
                  <a:t> the standard Upper Confidence </a:t>
                </a:r>
                <a:r>
                  <a:rPr lang="it-IT" sz="1200" dirty="0" err="1">
                    <a:latin typeface="Arial" panose="020B0604020202020204" pitchFamily="34" charset="0"/>
                    <a:cs typeface="Arial" panose="020B0604020202020204" pitchFamily="34" charset="0"/>
                  </a:rPr>
                  <a:t>Bound</a:t>
                </a:r>
                <a:r>
                  <a:rPr lang="it-IT" sz="1200" dirty="0">
                    <a:latin typeface="Arial" panose="020B0604020202020204" pitchFamily="34" charset="0"/>
                    <a:cs typeface="Arial" panose="020B0604020202020204" pitchFamily="34" charset="0"/>
                  </a:rPr>
                  <a:t> (UCB1) agent, </a:t>
                </a:r>
                <a:r>
                  <a:rPr lang="it-IT" sz="1200" dirty="0" err="1">
                    <a:latin typeface="Arial" panose="020B0604020202020204" pitchFamily="34" charset="0"/>
                    <a:cs typeface="Arial" panose="020B0604020202020204" pitchFamily="34" charset="0"/>
                  </a:rPr>
                  <a:t>as</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expected</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performed</a:t>
                </a:r>
                <a:r>
                  <a:rPr lang="it-IT" sz="1200" dirty="0">
                    <a:latin typeface="Arial" panose="020B0604020202020204" pitchFamily="34" charset="0"/>
                    <a:cs typeface="Arial" panose="020B0604020202020204" pitchFamily="34" charset="0"/>
                  </a:rPr>
                  <a:t> the </a:t>
                </a:r>
                <a:r>
                  <a:rPr lang="it-IT" sz="1200" dirty="0" err="1">
                    <a:latin typeface="Arial" panose="020B0604020202020204" pitchFamily="34" charset="0"/>
                    <a:cs typeface="Arial" panose="020B0604020202020204" pitchFamily="34" charset="0"/>
                  </a:rPr>
                  <a:t>worst</a:t>
                </a:r>
                <a:r>
                  <a:rPr lang="it-IT" sz="1200" dirty="0">
                    <a:latin typeface="Arial" panose="020B0604020202020204" pitchFamily="34" charset="0"/>
                    <a:cs typeface="Arial" panose="020B0604020202020204" pitchFamily="34" charset="0"/>
                  </a:rPr>
                  <a:t>. </a:t>
                </a:r>
              </a:p>
              <a:p>
                <a:pPr algn="just"/>
                <a:r>
                  <a:rPr lang="it-IT" sz="1200" dirty="0">
                    <a:latin typeface="Arial" panose="020B0604020202020204" pitchFamily="34" charset="0"/>
                    <a:cs typeface="Arial" panose="020B0604020202020204" pitchFamily="34" charset="0"/>
                  </a:rPr>
                  <a:t>The superior performance of the CUSUM-UCB1 agent highlights </a:t>
                </a:r>
                <a:r>
                  <a:rPr lang="it-IT" sz="1200" dirty="0" err="1">
                    <a:latin typeface="Arial" panose="020B0604020202020204" pitchFamily="34" charset="0"/>
                    <a:cs typeface="Arial" panose="020B0604020202020204" pitchFamily="34" charset="0"/>
                  </a:rPr>
                  <a:t>its</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effective</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change</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detection</a:t>
                </a:r>
                <a:r>
                  <a:rPr lang="it-IT" sz="1200" dirty="0">
                    <a:latin typeface="Arial" panose="020B0604020202020204" pitchFamily="34" charset="0"/>
                    <a:cs typeface="Arial" panose="020B0604020202020204" pitchFamily="34" charset="0"/>
                  </a:rPr>
                  <a:t> capabilities in </a:t>
                </a:r>
                <a:r>
                  <a:rPr lang="it-IT" sz="1200" dirty="0" err="1">
                    <a:latin typeface="Arial" panose="020B0604020202020204" pitchFamily="34" charset="0"/>
                    <a:cs typeface="Arial" panose="020B0604020202020204" pitchFamily="34" charset="0"/>
                  </a:rPr>
                  <a:t>managing</a:t>
                </a:r>
                <a:r>
                  <a:rPr lang="it-IT" sz="1200" dirty="0">
                    <a:latin typeface="Arial" panose="020B0604020202020204" pitchFamily="34" charset="0"/>
                    <a:cs typeface="Arial" panose="020B0604020202020204" pitchFamily="34" charset="0"/>
                  </a:rPr>
                  <a:t> non-</a:t>
                </a:r>
                <a:r>
                  <a:rPr lang="it-IT" sz="1200" dirty="0" err="1">
                    <a:latin typeface="Arial" panose="020B0604020202020204" pitchFamily="34" charset="0"/>
                    <a:cs typeface="Arial" panose="020B0604020202020204" pitchFamily="34" charset="0"/>
                  </a:rPr>
                  <a:t>stationary</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environments</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where</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frequent</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adaptations</a:t>
                </a:r>
                <a:r>
                  <a:rPr lang="it-IT" sz="1200" dirty="0">
                    <a:latin typeface="Arial" panose="020B0604020202020204" pitchFamily="34" charset="0"/>
                    <a:cs typeface="Arial" panose="020B0604020202020204" pitchFamily="34" charset="0"/>
                  </a:rPr>
                  <a:t> are </a:t>
                </a:r>
                <a:r>
                  <a:rPr lang="it-IT" sz="1200" dirty="0" err="1">
                    <a:latin typeface="Arial" panose="020B0604020202020204" pitchFamily="34" charset="0"/>
                    <a:cs typeface="Arial" panose="020B0604020202020204" pitchFamily="34" charset="0"/>
                  </a:rPr>
                  <a:t>crucial</a:t>
                </a:r>
                <a:r>
                  <a:rPr lang="it-IT" sz="1200" dirty="0">
                    <a:latin typeface="Arial" panose="020B0604020202020204" pitchFamily="34" charset="0"/>
                    <a:cs typeface="Arial" panose="020B0604020202020204" pitchFamily="34" charset="0"/>
                  </a:rPr>
                  <a:t>.</a:t>
                </a:r>
              </a:p>
            </p:txBody>
          </p:sp>
        </mc:Choice>
        <mc:Fallback xmlns="">
          <p:sp>
            <p:nvSpPr>
              <p:cNvPr id="24" name="Content Placeholder 2">
                <a:extLst>
                  <a:ext uri="{FF2B5EF4-FFF2-40B4-BE49-F238E27FC236}">
                    <a16:creationId xmlns:a16="http://schemas.microsoft.com/office/drawing/2014/main" id="{3EA0E20D-6A96-B43C-40F6-AFD1CEA630B1}"/>
                  </a:ext>
                </a:extLst>
              </p:cNvPr>
              <p:cNvSpPr>
                <a:spLocks noGrp="1" noRot="1" noChangeAspect="1" noMove="1" noResize="1" noEditPoints="1" noAdjustHandles="1" noChangeArrowheads="1" noChangeShapeType="1" noTextEdit="1"/>
              </p:cNvSpPr>
              <p:nvPr>
                <p:ph idx="1"/>
              </p:nvPr>
            </p:nvSpPr>
            <p:spPr>
              <a:xfrm>
                <a:off x="457200" y="1600200"/>
                <a:ext cx="8323726" cy="4525963"/>
              </a:xfr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74536910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A374F5-72DA-6882-118D-612EFADEDC48}"/>
              </a:ext>
            </a:extLst>
          </p:cNvPr>
          <p:cNvSpPr txBox="1"/>
          <p:nvPr/>
        </p:nvSpPr>
        <p:spPr>
          <a:xfrm>
            <a:off x="288925" y="1261640"/>
            <a:ext cx="8637781" cy="830997"/>
          </a:xfrm>
          <a:prstGeom prst="rect">
            <a:avLst/>
          </a:prstGeom>
          <a:noFill/>
        </p:spPr>
        <p:txBody>
          <a:bodyPr wrap="square" rtlCol="0">
            <a:spAutoFit/>
          </a:bodyPr>
          <a:lstStyle/>
          <a:p>
            <a:pPr algn="just"/>
            <a:r>
              <a:rPr lang="en-US" sz="1200" dirty="0">
                <a:latin typeface="Arial" panose="020B0604020202020204" pitchFamily="34" charset="0"/>
                <a:cs typeface="Arial" panose="020B0604020202020204" pitchFamily="34" charset="0"/>
              </a:rPr>
              <a:t>An analysis was conducted on the agents' behavior within the environment by varying their parameters </a:t>
            </a:r>
            <a:r>
              <a:rPr lang="en-US" sz="1200" b="1" i="1" dirty="0">
                <a:latin typeface="Arial" panose="020B0604020202020204" pitchFamily="34" charset="0"/>
                <a:cs typeface="Arial" panose="020B0604020202020204" pitchFamily="34" charset="0"/>
              </a:rPr>
              <a:t>W</a:t>
            </a:r>
            <a:r>
              <a:rPr lang="en-US" sz="1200" dirty="0">
                <a:latin typeface="Arial" panose="020B0604020202020204" pitchFamily="34" charset="0"/>
                <a:cs typeface="Arial" panose="020B0604020202020204" pitchFamily="34" charset="0"/>
              </a:rPr>
              <a:t> and </a:t>
            </a:r>
            <a:r>
              <a:rPr lang="en-US" sz="1200" b="1" i="1" dirty="0">
                <a:latin typeface="Arial" panose="020B0604020202020204" pitchFamily="34" charset="0"/>
                <a:cs typeface="Arial" panose="020B0604020202020204" pitchFamily="34" charset="0"/>
              </a:rPr>
              <a:t>h</a:t>
            </a:r>
            <a:r>
              <a:rPr lang="en-US" sz="1200" dirty="0">
                <a:latin typeface="Arial" panose="020B0604020202020204" pitchFamily="34" charset="0"/>
                <a:cs typeface="Arial" panose="020B0604020202020204" pitchFamily="34" charset="0"/>
              </a:rPr>
              <a:t>. The aim was to understand how these parameters influence the agents' performance and </a:t>
            </a:r>
            <a:r>
              <a:rPr lang="en-US" sz="1200" dirty="0" err="1">
                <a:latin typeface="Arial" panose="020B0604020202020204" pitchFamily="34" charset="0"/>
                <a:cs typeface="Arial" panose="020B0604020202020204" pitchFamily="34" charset="0"/>
              </a:rPr>
              <a:t>behaviour</a:t>
            </a:r>
            <a:r>
              <a:rPr lang="en-US" sz="1200" dirty="0">
                <a:latin typeface="Arial" panose="020B0604020202020204" pitchFamily="34" charset="0"/>
                <a:cs typeface="Arial" panose="020B0604020202020204" pitchFamily="34" charset="0"/>
              </a:rPr>
              <a:t> in </a:t>
            </a:r>
            <a:r>
              <a:rPr lang="en-US" sz="1200" b="1" dirty="0">
                <a:latin typeface="Arial" panose="020B0604020202020204" pitchFamily="34" charset="0"/>
                <a:cs typeface="Arial" panose="020B0604020202020204" pitchFamily="34" charset="0"/>
              </a:rPr>
              <a:t>handling non-stationarity</a:t>
            </a:r>
            <a:r>
              <a:rPr lang="en-US" sz="1200" dirty="0">
                <a:latin typeface="Arial" panose="020B0604020202020204" pitchFamily="34" charset="0"/>
                <a:cs typeface="Arial" panose="020B0604020202020204" pitchFamily="34" charset="0"/>
              </a:rPr>
              <a:t>. </a:t>
            </a:r>
          </a:p>
          <a:p>
            <a:pPr algn="just"/>
            <a:r>
              <a:rPr lang="en-US" sz="1200" dirty="0">
                <a:latin typeface="Arial" panose="020B0604020202020204" pitchFamily="34" charset="0"/>
                <a:cs typeface="Arial" panose="020B0604020202020204" pitchFamily="34" charset="0"/>
              </a:rPr>
              <a:t>Specifically, </a:t>
            </a:r>
            <a:r>
              <a:rPr lang="en-US" sz="1200" b="1" i="1" dirty="0">
                <a:latin typeface="Arial" panose="020B0604020202020204" pitchFamily="34" charset="0"/>
                <a:cs typeface="Arial" panose="020B0604020202020204" pitchFamily="34" charset="0"/>
              </a:rPr>
              <a:t>W</a:t>
            </a:r>
            <a:r>
              <a:rPr lang="en-US" sz="1200" dirty="0">
                <a:latin typeface="Arial" panose="020B0604020202020204" pitchFamily="34" charset="0"/>
                <a:cs typeface="Arial" panose="020B0604020202020204" pitchFamily="34" charset="0"/>
              </a:rPr>
              <a:t> controls the agent's ability to </a:t>
            </a:r>
            <a:r>
              <a:rPr lang="en-US" sz="1200" b="1" dirty="0">
                <a:latin typeface="Arial" panose="020B0604020202020204" pitchFamily="34" charset="0"/>
                <a:cs typeface="Arial" panose="020B0604020202020204" pitchFamily="34" charset="0"/>
              </a:rPr>
              <a:t>adapt</a:t>
            </a:r>
            <a:r>
              <a:rPr lang="en-US" sz="1200" dirty="0">
                <a:latin typeface="Arial" panose="020B0604020202020204" pitchFamily="34" charset="0"/>
                <a:cs typeface="Arial" panose="020B0604020202020204" pitchFamily="34" charset="0"/>
              </a:rPr>
              <a:t> to recent </a:t>
            </a:r>
            <a:r>
              <a:rPr lang="en-US" sz="1200" b="1" dirty="0">
                <a:latin typeface="Arial" panose="020B0604020202020204" pitchFamily="34" charset="0"/>
                <a:cs typeface="Arial" panose="020B0604020202020204" pitchFamily="34" charset="0"/>
              </a:rPr>
              <a:t>changes</a:t>
            </a:r>
            <a:r>
              <a:rPr lang="en-US" sz="1200" dirty="0">
                <a:latin typeface="Arial" panose="020B0604020202020204" pitchFamily="34" charset="0"/>
                <a:cs typeface="Arial" panose="020B0604020202020204" pitchFamily="34" charset="0"/>
              </a:rPr>
              <a:t>, while </a:t>
            </a:r>
            <a:r>
              <a:rPr lang="en-US" sz="1200" b="1" i="1" dirty="0">
                <a:latin typeface="Arial" panose="020B0604020202020204" pitchFamily="34" charset="0"/>
                <a:cs typeface="Arial" panose="020B0604020202020204" pitchFamily="34" charset="0"/>
              </a:rPr>
              <a:t>h</a:t>
            </a:r>
            <a:r>
              <a:rPr lang="en-US" sz="1200" dirty="0">
                <a:latin typeface="Arial" panose="020B0604020202020204" pitchFamily="34" charset="0"/>
                <a:cs typeface="Arial" panose="020B0604020202020204" pitchFamily="34" charset="0"/>
              </a:rPr>
              <a:t> determines the agent's </a:t>
            </a:r>
            <a:r>
              <a:rPr lang="en-US" sz="1200" b="1" dirty="0">
                <a:latin typeface="Arial" panose="020B0604020202020204" pitchFamily="34" charset="0"/>
                <a:cs typeface="Arial" panose="020B0604020202020204" pitchFamily="34" charset="0"/>
              </a:rPr>
              <a:t>sensitivity</a:t>
            </a:r>
            <a:r>
              <a:rPr lang="en-US" sz="1200" dirty="0">
                <a:latin typeface="Arial" panose="020B0604020202020204" pitchFamily="34" charset="0"/>
                <a:cs typeface="Arial" panose="020B0604020202020204" pitchFamily="34" charset="0"/>
              </a:rPr>
              <a:t> to </a:t>
            </a:r>
            <a:r>
              <a:rPr lang="en-US" sz="1200" b="1" dirty="0">
                <a:latin typeface="Arial" panose="020B0604020202020204" pitchFamily="34" charset="0"/>
                <a:cs typeface="Arial" panose="020B0604020202020204" pitchFamily="34" charset="0"/>
              </a:rPr>
              <a:t>shifts</a:t>
            </a:r>
            <a:r>
              <a:rPr lang="en-US" sz="1200" dirty="0">
                <a:latin typeface="Arial" panose="020B0604020202020204" pitchFamily="34" charset="0"/>
                <a:cs typeface="Arial" panose="020B0604020202020204" pitchFamily="34" charset="0"/>
              </a:rPr>
              <a:t> in the environment.</a:t>
            </a:r>
            <a:endParaRPr lang="it-IT" sz="12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45D22C8-FDC7-48A5-A8DE-EC2FC5562A3C}"/>
                  </a:ext>
                </a:extLst>
              </p:cNvPr>
              <p:cNvSpPr txBox="1"/>
              <p:nvPr/>
            </p:nvSpPr>
            <p:spPr>
              <a:xfrm>
                <a:off x="288925" y="2093721"/>
                <a:ext cx="8692780" cy="2160913"/>
              </a:xfrm>
              <a:prstGeom prst="rect">
                <a:avLst/>
              </a:prstGeom>
              <a:noFill/>
            </p:spPr>
            <p:txBody>
              <a:bodyPr wrap="square" rtlCol="0">
                <a:spAutoFit/>
              </a:bodyPr>
              <a:lstStyle/>
              <a:p>
                <a:r>
                  <a:rPr lang="en-US" sz="1400" i="1" dirty="0">
                    <a:latin typeface="Arial" panose="020B0604020202020204" pitchFamily="34" charset="0"/>
                    <a:cs typeface="Arial" panose="020B0604020202020204" pitchFamily="34" charset="0"/>
                  </a:rPr>
                  <a:t>Sliding Window-UCB</a:t>
                </a:r>
              </a:p>
              <a:p>
                <a:pPr algn="just"/>
                <a:r>
                  <a:rPr lang="en-US" sz="1200" dirty="0">
                    <a:latin typeface="Arial" panose="020B0604020202020204" pitchFamily="34" charset="0"/>
                    <a:cs typeface="Arial" panose="020B0604020202020204" pitchFamily="34" charset="0"/>
                  </a:rPr>
                  <a:t>The graphs below show the arms selected by the SW-UCB agent as </a:t>
                </a:r>
                <a:r>
                  <a:rPr lang="en-US" sz="1200" b="1" i="1" dirty="0">
                    <a:latin typeface="Arial" panose="020B0604020202020204" pitchFamily="34" charset="0"/>
                    <a:cs typeface="Arial" panose="020B0604020202020204" pitchFamily="34" charset="0"/>
                  </a:rPr>
                  <a:t>W</a:t>
                </a:r>
                <a:r>
                  <a:rPr lang="en-US" sz="1200" dirty="0">
                    <a:latin typeface="Arial" panose="020B0604020202020204" pitchFamily="34" charset="0"/>
                    <a:cs typeface="Arial" panose="020B0604020202020204" pitchFamily="34" charset="0"/>
                  </a:rPr>
                  <a:t> varies. The second graph corresponds to the theoretical value of </a:t>
                </a:r>
                <a14:m>
                  <m:oMath xmlns:m="http://schemas.openxmlformats.org/officeDocument/2006/math">
                    <m:r>
                      <m:rPr>
                        <m:sty m:val="p"/>
                      </m:rPr>
                      <a:rPr lang="it-IT" sz="1200" b="0" i="0" smtClean="0">
                        <a:latin typeface="Cambria Math" panose="02040503050406030204" pitchFamily="18" charset="0"/>
                      </a:rPr>
                      <m:t>W</m:t>
                    </m:r>
                    <m:r>
                      <a:rPr lang="it-IT" sz="1200" b="0" i="0" smtClean="0">
                        <a:latin typeface="Cambria Math" panose="02040503050406030204" pitchFamily="18" charset="0"/>
                      </a:rPr>
                      <m:t>=</m:t>
                    </m:r>
                    <m:r>
                      <a:rPr lang="it-IT" sz="1200" b="0" i="1" smtClean="0">
                        <a:latin typeface="Cambria Math" panose="02040503050406030204" pitchFamily="18" charset="0"/>
                      </a:rPr>
                      <m:t>𝑖𝑛𝑡</m:t>
                    </m:r>
                    <m:r>
                      <a:rPr lang="it-IT" sz="1200" b="0" i="1" smtClean="0">
                        <a:latin typeface="Cambria Math" panose="02040503050406030204" pitchFamily="18" charset="0"/>
                      </a:rPr>
                      <m:t>(2</m:t>
                    </m:r>
                    <m:rad>
                      <m:radPr>
                        <m:degHide m:val="on"/>
                        <m:ctrlPr>
                          <a:rPr lang="it-IT" sz="1200" b="0" i="1" smtClean="0">
                            <a:latin typeface="Cambria Math" panose="02040503050406030204" pitchFamily="18" charset="0"/>
                          </a:rPr>
                        </m:ctrlPr>
                      </m:radPr>
                      <m:deg/>
                      <m:e>
                        <m:f>
                          <m:fPr>
                            <m:ctrlPr>
                              <a:rPr lang="it-IT" sz="1200" b="0" i="1" smtClean="0">
                                <a:latin typeface="Cambria Math" panose="02040503050406030204" pitchFamily="18" charset="0"/>
                              </a:rPr>
                            </m:ctrlPr>
                          </m:fPr>
                          <m:num>
                            <m:r>
                              <a:rPr lang="it-IT" sz="1200" b="0" i="1" smtClean="0">
                                <a:latin typeface="Cambria Math" panose="02040503050406030204" pitchFamily="18" charset="0"/>
                              </a:rPr>
                              <m:t>𝑛</m:t>
                            </m:r>
                            <m:r>
                              <a:rPr lang="it-IT" sz="1200" b="0" i="1" smtClean="0">
                                <a:latin typeface="Cambria Math" panose="02040503050406030204" pitchFamily="18" charset="0"/>
                              </a:rPr>
                              <m:t> </m:t>
                            </m:r>
                            <m:r>
                              <a:rPr lang="it-IT" sz="1200" b="0" i="1" smtClean="0">
                                <a:latin typeface="Cambria Math" panose="02040503050406030204" pitchFamily="18" charset="0"/>
                              </a:rPr>
                              <m:t>𝑑𝑎𝑦𝑠</m:t>
                            </m:r>
                            <m:r>
                              <a:rPr lang="it-IT" sz="1200" b="0" i="1" smtClean="0">
                                <a:latin typeface="Cambria Math" panose="02040503050406030204" pitchFamily="18" charset="0"/>
                              </a:rPr>
                              <m:t> ∗</m:t>
                            </m:r>
                            <m:r>
                              <m:rPr>
                                <m:sty m:val="p"/>
                              </m:rPr>
                              <a:rPr lang="it-IT" sz="1200" b="0" i="0" smtClean="0">
                                <a:latin typeface="Cambria Math" panose="02040503050406030204" pitchFamily="18" charset="0"/>
                              </a:rPr>
                              <m:t>log</m:t>
                            </m:r>
                            <m:r>
                              <a:rPr lang="it-IT" sz="1200" b="0" i="1" smtClean="0">
                                <a:latin typeface="Cambria Math" panose="02040503050406030204" pitchFamily="18" charset="0"/>
                              </a:rPr>
                              <m:t>⁡(</m:t>
                            </m:r>
                            <m:r>
                              <a:rPr lang="it-IT" sz="1200" b="0" i="1" smtClean="0">
                                <a:latin typeface="Cambria Math" panose="02040503050406030204" pitchFamily="18" charset="0"/>
                              </a:rPr>
                              <m:t>𝑛</m:t>
                            </m:r>
                            <m:r>
                              <a:rPr lang="it-IT" sz="1200" b="0" i="1" smtClean="0">
                                <a:latin typeface="Cambria Math" panose="02040503050406030204" pitchFamily="18" charset="0"/>
                              </a:rPr>
                              <m:t> </m:t>
                            </m:r>
                            <m:r>
                              <a:rPr lang="it-IT" sz="1200" b="0" i="1" smtClean="0">
                                <a:latin typeface="Cambria Math" panose="02040503050406030204" pitchFamily="18" charset="0"/>
                              </a:rPr>
                              <m:t>𝑑𝑎𝑦𝑠</m:t>
                            </m:r>
                            <m:r>
                              <a:rPr lang="it-IT" sz="1200" b="0" i="1" smtClean="0">
                                <a:latin typeface="Cambria Math" panose="02040503050406030204" pitchFamily="18" charset="0"/>
                              </a:rPr>
                              <m:t>)</m:t>
                            </m:r>
                          </m:num>
                          <m:den>
                            <m:r>
                              <a:rPr lang="it-IT" sz="1200" b="0" i="1" smtClean="0">
                                <a:latin typeface="Cambria Math" panose="02040503050406030204" pitchFamily="18" charset="0"/>
                              </a:rPr>
                              <m:t>𝑛</m:t>
                            </m:r>
                            <m:r>
                              <a:rPr lang="it-IT" sz="1200" b="0" i="1" smtClean="0">
                                <a:latin typeface="Cambria Math" panose="02040503050406030204" pitchFamily="18" charset="0"/>
                              </a:rPr>
                              <m:t> </m:t>
                            </m:r>
                            <m:r>
                              <a:rPr lang="it-IT" sz="1200" b="0" i="1" smtClean="0">
                                <a:latin typeface="Cambria Math" panose="02040503050406030204" pitchFamily="18" charset="0"/>
                              </a:rPr>
                              <m:t>𝑖𝑛𝑡𝑒𝑟𝑣𝑎𝑙𝑠</m:t>
                            </m:r>
                          </m:den>
                        </m:f>
                      </m:e>
                    </m:rad>
                  </m:oMath>
                </a14:m>
                <a:r>
                  <a:rPr lang="it-IT"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algn="just"/>
                <a:r>
                  <a:rPr lang="en-US" sz="1200" dirty="0">
                    <a:latin typeface="Arial" panose="020B0604020202020204" pitchFamily="34" charset="0"/>
                    <a:cs typeface="Arial" panose="020B0604020202020204" pitchFamily="34" charset="0"/>
                  </a:rPr>
                  <a:t>Regarding the other window sizes W:</a:t>
                </a:r>
              </a:p>
              <a:p>
                <a:pPr algn="just"/>
                <a:r>
                  <a:rPr lang="en-US" sz="1200" dirty="0">
                    <a:latin typeface="Arial" panose="020B0604020202020204" pitchFamily="34" charset="0"/>
                    <a:cs typeface="Arial" panose="020B0604020202020204" pitchFamily="34" charset="0"/>
                  </a:rPr>
                  <a:t>A </a:t>
                </a:r>
                <a:r>
                  <a:rPr lang="en-US" sz="1200" b="1" dirty="0">
                    <a:latin typeface="Arial" panose="020B0604020202020204" pitchFamily="34" charset="0"/>
                    <a:cs typeface="Arial" panose="020B0604020202020204" pitchFamily="34" charset="0"/>
                  </a:rPr>
                  <a:t>smaller W </a:t>
                </a:r>
                <a:r>
                  <a:rPr lang="en-US" sz="1200" dirty="0">
                    <a:latin typeface="Arial" panose="020B0604020202020204" pitchFamily="34" charset="0"/>
                    <a:cs typeface="Arial" panose="020B0604020202020204" pitchFamily="34" charset="0"/>
                  </a:rPr>
                  <a:t>allows the agent to </a:t>
                </a:r>
                <a:r>
                  <a:rPr lang="en-US" sz="1200" b="1" dirty="0">
                    <a:latin typeface="Arial" panose="020B0604020202020204" pitchFamily="34" charset="0"/>
                    <a:cs typeface="Arial" panose="020B0604020202020204" pitchFamily="34" charset="0"/>
                  </a:rPr>
                  <a:t>adapt quickly </a:t>
                </a:r>
                <a:r>
                  <a:rPr lang="en-US" sz="1200" dirty="0">
                    <a:latin typeface="Arial" panose="020B0604020202020204" pitchFamily="34" charset="0"/>
                    <a:cs typeface="Arial" panose="020B0604020202020204" pitchFamily="34" charset="0"/>
                  </a:rPr>
                  <a:t>to changes but </a:t>
                </a:r>
                <a:r>
                  <a:rPr lang="en-US" sz="1200" b="1" dirty="0">
                    <a:latin typeface="Arial" panose="020B0604020202020204" pitchFamily="34" charset="0"/>
                    <a:cs typeface="Arial" panose="020B0604020202020204" pitchFamily="34" charset="0"/>
                  </a:rPr>
                  <a:t>risks lower estimation accuracy </a:t>
                </a:r>
                <a:r>
                  <a:rPr lang="en-US" sz="1200" dirty="0">
                    <a:latin typeface="Arial" panose="020B0604020202020204" pitchFamily="34" charset="0"/>
                    <a:cs typeface="Arial" panose="020B0604020202020204" pitchFamily="34" charset="0"/>
                  </a:rPr>
                  <a:t>due to fewer data points. In the plot it is very clear that the arms are played more evenly due to increased exploration. To avoid the effects of excessive exploration without exploitation we avoided setting  </a:t>
                </a:r>
                <a:r>
                  <a:rPr lang="en-US" sz="1200" b="1" dirty="0">
                    <a:latin typeface="Arial" panose="020B0604020202020204" pitchFamily="34" charset="0"/>
                    <a:cs typeface="Arial" panose="020B0604020202020204" pitchFamily="34" charset="0"/>
                  </a:rPr>
                  <a:t>W = √T</a:t>
                </a:r>
                <a:r>
                  <a:rPr lang="en-US" sz="1200" dirty="0">
                    <a:latin typeface="Arial" panose="020B0604020202020204" pitchFamily="34" charset="0"/>
                    <a:cs typeface="Arial" panose="020B0604020202020204" pitchFamily="34" charset="0"/>
                  </a:rPr>
                  <a:t> (and smaller values) as the window size would have been smaller than the arms number.</a:t>
                </a:r>
              </a:p>
              <a:p>
                <a:pPr algn="just"/>
                <a:r>
                  <a:rPr lang="en-US" sz="1200" dirty="0">
                    <a:latin typeface="Arial" panose="020B0604020202020204" pitchFamily="34" charset="0"/>
                    <a:cs typeface="Arial" panose="020B0604020202020204" pitchFamily="34" charset="0"/>
                  </a:rPr>
                  <a:t>A </a:t>
                </a:r>
                <a:r>
                  <a:rPr lang="en-US" sz="1200" b="1" dirty="0">
                    <a:latin typeface="Arial" panose="020B0604020202020204" pitchFamily="34" charset="0"/>
                    <a:cs typeface="Arial" panose="020B0604020202020204" pitchFamily="34" charset="0"/>
                  </a:rPr>
                  <a:t>larger W </a:t>
                </a:r>
                <a:r>
                  <a:rPr lang="en-US" sz="1200" dirty="0">
                    <a:latin typeface="Arial" panose="020B0604020202020204" pitchFamily="34" charset="0"/>
                    <a:cs typeface="Arial" panose="020B0604020202020204" pitchFamily="34" charset="0"/>
                  </a:rPr>
                  <a:t>provides </a:t>
                </a:r>
                <a:r>
                  <a:rPr lang="en-US" sz="1200" b="1" dirty="0">
                    <a:latin typeface="Arial" panose="020B0604020202020204" pitchFamily="34" charset="0"/>
                    <a:cs typeface="Arial" panose="020B0604020202020204" pitchFamily="34" charset="0"/>
                  </a:rPr>
                  <a:t>more stability </a:t>
                </a:r>
                <a:r>
                  <a:rPr lang="en-US" sz="1200" dirty="0">
                    <a:latin typeface="Arial" panose="020B0604020202020204" pitchFamily="34" charset="0"/>
                    <a:cs typeface="Arial" panose="020B0604020202020204" pitchFamily="34" charset="0"/>
                  </a:rPr>
                  <a:t>but slows the agent's ability to react to significant changes. As the window size increases the agent starts behaving as a standard UCB1 agent.</a:t>
                </a:r>
              </a:p>
            </p:txBody>
          </p:sp>
        </mc:Choice>
        <mc:Fallback xmlns="">
          <p:sp>
            <p:nvSpPr>
              <p:cNvPr id="11" name="TextBox 10">
                <a:extLst>
                  <a:ext uri="{FF2B5EF4-FFF2-40B4-BE49-F238E27FC236}">
                    <a16:creationId xmlns:a16="http://schemas.microsoft.com/office/drawing/2014/main" id="{645D22C8-FDC7-48A5-A8DE-EC2FC5562A3C}"/>
                  </a:ext>
                </a:extLst>
              </p:cNvPr>
              <p:cNvSpPr txBox="1">
                <a:spLocks noRot="1" noChangeAspect="1" noMove="1" noResize="1" noEditPoints="1" noAdjustHandles="1" noChangeArrowheads="1" noChangeShapeType="1" noTextEdit="1"/>
              </p:cNvSpPr>
              <p:nvPr/>
            </p:nvSpPr>
            <p:spPr>
              <a:xfrm>
                <a:off x="288925" y="2093721"/>
                <a:ext cx="8692780" cy="2160913"/>
              </a:xfrm>
              <a:prstGeom prst="rect">
                <a:avLst/>
              </a:prstGeom>
              <a:blipFill>
                <a:blip r:embed="rId2"/>
                <a:stretch>
                  <a:fillRect l="-210" t="-282" r="-70" b="-845"/>
                </a:stretch>
              </a:blipFill>
            </p:spPr>
            <p:txBody>
              <a:bodyPr/>
              <a:lstStyle/>
              <a:p>
                <a:r>
                  <a:rPr lang="en-GB">
                    <a:noFill/>
                  </a:rPr>
                  <a:t> </a:t>
                </a:r>
              </a:p>
            </p:txBody>
          </p:sp>
        </mc:Fallback>
      </mc:AlternateContent>
      <p:pic>
        <p:nvPicPr>
          <p:cNvPr id="28" name="Picture 27">
            <a:extLst>
              <a:ext uri="{FF2B5EF4-FFF2-40B4-BE49-F238E27FC236}">
                <a16:creationId xmlns:a16="http://schemas.microsoft.com/office/drawing/2014/main" id="{914CCE9F-84B1-860B-6C3A-7B2205CC394D}"/>
              </a:ext>
            </a:extLst>
          </p:cNvPr>
          <p:cNvPicPr>
            <a:picLocks noChangeAspect="1"/>
          </p:cNvPicPr>
          <p:nvPr/>
        </p:nvPicPr>
        <p:blipFill>
          <a:blip r:embed="rId3"/>
          <a:stretch>
            <a:fillRect/>
          </a:stretch>
        </p:blipFill>
        <p:spPr>
          <a:xfrm>
            <a:off x="0" y="4296889"/>
            <a:ext cx="9144000" cy="1735779"/>
          </a:xfrm>
          <a:prstGeom prst="rect">
            <a:avLst/>
          </a:prstGeom>
        </p:spPr>
      </p:pic>
      <p:sp>
        <p:nvSpPr>
          <p:cNvPr id="6" name="Titolo 1">
            <a:extLst>
              <a:ext uri="{FF2B5EF4-FFF2-40B4-BE49-F238E27FC236}">
                <a16:creationId xmlns:a16="http://schemas.microsoft.com/office/drawing/2014/main" id="{41DE3DA9-F585-9499-76F8-F6782ACD28A0}"/>
              </a:ext>
            </a:extLst>
          </p:cNvPr>
          <p:cNvSpPr>
            <a:spLocks noGrp="1"/>
          </p:cNvSpPr>
          <p:nvPr>
            <p:ph type="title"/>
          </p:nvPr>
        </p:nvSpPr>
        <p:spPr>
          <a:xfrm>
            <a:off x="288521" y="139166"/>
            <a:ext cx="8581043" cy="1018582"/>
          </a:xfrm>
        </p:spPr>
        <p:txBody>
          <a:bodyPr>
            <a:normAutofit fontScale="90000"/>
          </a:bodyPr>
          <a:lstStyle/>
          <a:p>
            <a:r>
              <a:rPr lang="it-IT" sz="4000" dirty="0" err="1"/>
              <a:t>Results</a:t>
            </a:r>
            <a:br>
              <a:rPr lang="it-IT" sz="3600" dirty="0"/>
            </a:br>
            <a:r>
              <a:rPr lang="it-IT" dirty="0" err="1"/>
              <a:t>Changing</a:t>
            </a:r>
            <a:r>
              <a:rPr lang="it-IT" dirty="0"/>
              <a:t> </a:t>
            </a:r>
            <a:r>
              <a:rPr lang="it-IT" i="1" dirty="0"/>
              <a:t>W</a:t>
            </a:r>
            <a:r>
              <a:rPr lang="it-IT" dirty="0"/>
              <a:t> and </a:t>
            </a:r>
            <a:r>
              <a:rPr lang="it-IT" i="1" dirty="0"/>
              <a:t>h</a:t>
            </a:r>
          </a:p>
        </p:txBody>
      </p:sp>
    </p:spTree>
    <p:extLst>
      <p:ext uri="{BB962C8B-B14F-4D97-AF65-F5344CB8AC3E}">
        <p14:creationId xmlns:p14="http://schemas.microsoft.com/office/powerpoint/2010/main" val="176140987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FD3B9DD-8649-4747-CDBE-0BDB6E416302}"/>
              </a:ext>
            </a:extLst>
          </p:cNvPr>
          <p:cNvSpPr txBox="1"/>
          <p:nvPr/>
        </p:nvSpPr>
        <p:spPr>
          <a:xfrm>
            <a:off x="332422" y="2196364"/>
            <a:ext cx="8365977" cy="1754326"/>
          </a:xfrm>
          <a:prstGeom prst="rect">
            <a:avLst/>
          </a:prstGeom>
          <a:noFill/>
        </p:spPr>
        <p:txBody>
          <a:bodyPr wrap="square" rtlCol="0">
            <a:spAutoFit/>
          </a:bodyPr>
          <a:lstStyle/>
          <a:p>
            <a:pPr algn="just"/>
            <a:r>
              <a:rPr lang="en-US" sz="1200" dirty="0">
                <a:latin typeface="Arial" panose="020B0604020202020204" pitchFamily="34" charset="0"/>
                <a:cs typeface="Arial" panose="020B0604020202020204" pitchFamily="34" charset="0"/>
              </a:rPr>
              <a:t>With a </a:t>
            </a:r>
            <a:r>
              <a:rPr lang="en-US" sz="1200" b="1" dirty="0">
                <a:latin typeface="Arial" panose="020B0604020202020204" pitchFamily="34" charset="0"/>
                <a:cs typeface="Arial" panose="020B0604020202020204" pitchFamily="34" charset="0"/>
              </a:rPr>
              <a:t>lower h</a:t>
            </a:r>
            <a:r>
              <a:rPr lang="en-US" sz="1200" dirty="0">
                <a:latin typeface="Arial" panose="020B0604020202020204" pitchFamily="34" charset="0"/>
                <a:cs typeface="Arial" panose="020B0604020202020204" pitchFamily="34" charset="0"/>
              </a:rPr>
              <a:t>, the CUSUM-UCB agent is </a:t>
            </a:r>
            <a:r>
              <a:rPr lang="en-US" sz="1200" b="1" dirty="0">
                <a:latin typeface="Arial" panose="020B0604020202020204" pitchFamily="34" charset="0"/>
                <a:cs typeface="Arial" panose="020B0604020202020204" pitchFamily="34" charset="0"/>
              </a:rPr>
              <a:t>more sensitive to changes</a:t>
            </a:r>
            <a:r>
              <a:rPr lang="en-US" sz="1200" dirty="0">
                <a:latin typeface="Arial" panose="020B0604020202020204" pitchFamily="34" charset="0"/>
                <a:cs typeface="Arial" panose="020B0604020202020204" pitchFamily="34" charset="0"/>
              </a:rPr>
              <a:t>, which enhances exploration and results in a more even distribution of arm selections. This increased responsiveness can be beneficial in dynamic environments where frequent adjustments are necessary. </a:t>
            </a:r>
          </a:p>
          <a:p>
            <a:pPr algn="just"/>
            <a:r>
              <a:rPr lang="en-US" sz="1200" dirty="0">
                <a:latin typeface="Arial" panose="020B0604020202020204" pitchFamily="34" charset="0"/>
                <a:cs typeface="Arial" panose="020B0604020202020204" pitchFamily="34" charset="0"/>
              </a:rPr>
              <a:t>However, if h is set too low, the agent may </a:t>
            </a:r>
            <a:r>
              <a:rPr lang="en-US" sz="1200" b="1" dirty="0">
                <a:latin typeface="Arial" panose="020B0604020202020204" pitchFamily="34" charset="0"/>
                <a:cs typeface="Arial" panose="020B0604020202020204" pitchFamily="34" charset="0"/>
              </a:rPr>
              <a:t>reset excessively</a:t>
            </a:r>
            <a:r>
              <a:rPr lang="en-US" sz="1200" dirty="0">
                <a:latin typeface="Arial" panose="020B0604020202020204" pitchFamily="34" charset="0"/>
                <a:cs typeface="Arial" panose="020B0604020202020204" pitchFamily="34" charset="0"/>
              </a:rPr>
              <a:t>, leading to inefficient performance and frequent restarts in the learning process. In the graph this is visible because all the arms are almost equally selected, which means that the agent is stuck on the exploration phase.</a:t>
            </a:r>
          </a:p>
          <a:p>
            <a:pPr algn="just"/>
            <a:r>
              <a:rPr lang="en-US" sz="1200" dirty="0">
                <a:latin typeface="Arial" panose="020B0604020202020204" pitchFamily="34" charset="0"/>
                <a:cs typeface="Arial" panose="020B0604020202020204" pitchFamily="34" charset="0"/>
              </a:rPr>
              <a:t>On the other hand, a </a:t>
            </a:r>
            <a:r>
              <a:rPr lang="en-US" sz="1200" b="1" dirty="0">
                <a:latin typeface="Arial" panose="020B0604020202020204" pitchFamily="34" charset="0"/>
                <a:cs typeface="Arial" panose="020B0604020202020204" pitchFamily="34" charset="0"/>
              </a:rPr>
              <a:t>higher h </a:t>
            </a:r>
            <a:r>
              <a:rPr lang="en-US" sz="1200" dirty="0">
                <a:latin typeface="Arial" panose="020B0604020202020204" pitchFamily="34" charset="0"/>
                <a:cs typeface="Arial" panose="020B0604020202020204" pitchFamily="34" charset="0"/>
              </a:rPr>
              <a:t>reduces the frequency of change detection, resulting </a:t>
            </a:r>
            <a:r>
              <a:rPr lang="en-US" sz="1200" b="1" dirty="0">
                <a:latin typeface="Arial" panose="020B0604020202020204" pitchFamily="34" charset="0"/>
                <a:cs typeface="Arial" panose="020B0604020202020204" pitchFamily="34" charset="0"/>
              </a:rPr>
              <a:t>in more stable but less adaptive </a:t>
            </a:r>
            <a:r>
              <a:rPr lang="en-US" sz="1200" dirty="0">
                <a:latin typeface="Arial" panose="020B0604020202020204" pitchFamily="34" charset="0"/>
                <a:cs typeface="Arial" panose="020B0604020202020204" pitchFamily="34" charset="0"/>
              </a:rPr>
              <a:t>behavior. While this can prevent the agent from resetting too often, it </a:t>
            </a:r>
            <a:r>
              <a:rPr lang="en-US" sz="1200" b="1" dirty="0">
                <a:latin typeface="Arial" panose="020B0604020202020204" pitchFamily="34" charset="0"/>
                <a:cs typeface="Arial" panose="020B0604020202020204" pitchFamily="34" charset="0"/>
              </a:rPr>
              <a:t>risks missing important changes </a:t>
            </a:r>
            <a:r>
              <a:rPr lang="en-US" sz="1200" dirty="0">
                <a:latin typeface="Arial" panose="020B0604020202020204" pitchFamily="34" charset="0"/>
                <a:cs typeface="Arial" panose="020B0604020202020204" pitchFamily="34" charset="0"/>
              </a:rPr>
              <a:t>in the environment for prolonged periods. If the value of </a:t>
            </a:r>
            <a:r>
              <a:rPr lang="en-US" sz="1200" b="1" i="1" dirty="0">
                <a:latin typeface="Arial" panose="020B0604020202020204" pitchFamily="34" charset="0"/>
                <a:cs typeface="Arial" panose="020B0604020202020204" pitchFamily="34" charset="0"/>
              </a:rPr>
              <a:t>h</a:t>
            </a:r>
            <a:r>
              <a:rPr lang="en-US" sz="1200" dirty="0">
                <a:latin typeface="Arial" panose="020B0604020202020204" pitchFamily="34" charset="0"/>
                <a:cs typeface="Arial" panose="020B0604020202020204" pitchFamily="34" charset="0"/>
              </a:rPr>
              <a:t> is too high CUSUM-UCB and UCB1 behave in a very </a:t>
            </a:r>
            <a:r>
              <a:rPr lang="en-US" sz="1200" b="1" dirty="0">
                <a:latin typeface="Arial" panose="020B0604020202020204" pitchFamily="34" charset="0"/>
                <a:cs typeface="Arial" panose="020B0604020202020204" pitchFamily="34" charset="0"/>
              </a:rPr>
              <a:t>similar</a:t>
            </a:r>
            <a:r>
              <a:rPr lang="en-US" sz="1200" dirty="0">
                <a:latin typeface="Arial" panose="020B0604020202020204" pitchFamily="34" charset="0"/>
                <a:cs typeface="Arial" panose="020B0604020202020204" pitchFamily="34" charset="0"/>
              </a:rPr>
              <a:t> way.</a:t>
            </a:r>
            <a:endParaRPr lang="it-IT"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5CAD1F5-DE16-2939-5C42-9C10D96361EF}"/>
                  </a:ext>
                </a:extLst>
              </p:cNvPr>
              <p:cNvSpPr txBox="1"/>
              <p:nvPr/>
            </p:nvSpPr>
            <p:spPr>
              <a:xfrm>
                <a:off x="332422" y="1418818"/>
                <a:ext cx="8493443" cy="768865"/>
              </a:xfrm>
              <a:prstGeom prst="rect">
                <a:avLst/>
              </a:prstGeom>
              <a:noFill/>
            </p:spPr>
            <p:txBody>
              <a:bodyPr wrap="square" rtlCol="0">
                <a:spAutoFit/>
              </a:bodyPr>
              <a:lstStyle/>
              <a:p>
                <a:r>
                  <a:rPr lang="en-US" sz="1400" i="1" dirty="0">
                    <a:latin typeface="Arial" panose="020B0604020202020204" pitchFamily="34" charset="0"/>
                    <a:cs typeface="Arial" panose="020B0604020202020204" pitchFamily="34" charset="0"/>
                  </a:rPr>
                  <a:t>CUSUM-UCB</a:t>
                </a:r>
              </a:p>
              <a:p>
                <a:r>
                  <a:rPr lang="en-US" sz="1200" dirty="0">
                    <a:latin typeface="Arial" panose="020B0604020202020204" pitchFamily="34" charset="0"/>
                    <a:cs typeface="Arial" panose="020B0604020202020204" pitchFamily="34" charset="0"/>
                  </a:rPr>
                  <a:t>The following graphs display the arms selected by the CUSUM-UCB agent as </a:t>
                </a:r>
                <a:r>
                  <a:rPr lang="en-US" sz="1200" b="1" i="1" dirty="0">
                    <a:latin typeface="Arial" panose="020B0604020202020204" pitchFamily="34" charset="0"/>
                    <a:cs typeface="Arial" panose="020B0604020202020204" pitchFamily="34" charset="0"/>
                  </a:rPr>
                  <a:t>h</a:t>
                </a:r>
                <a:r>
                  <a:rPr lang="en-US" sz="1200" dirty="0">
                    <a:latin typeface="Arial" panose="020B0604020202020204" pitchFamily="34" charset="0"/>
                    <a:cs typeface="Arial" panose="020B0604020202020204" pitchFamily="34" charset="0"/>
                  </a:rPr>
                  <a:t> varies. As with the previous example, the second plot uses the theoretical value for </a:t>
                </a:r>
                <a:r>
                  <a:rPr lang="en-US" sz="1200" b="1" i="1" dirty="0">
                    <a:latin typeface="Arial" panose="020B0604020202020204" pitchFamily="34" charset="0"/>
                    <a:cs typeface="Arial" panose="020B0604020202020204" pitchFamily="34" charset="0"/>
                  </a:rPr>
                  <a:t>h</a:t>
                </a:r>
                <a:r>
                  <a:rPr lang="en-US" sz="1200" dirty="0">
                    <a:latin typeface="Arial" panose="020B0604020202020204" pitchFamily="34" charset="0"/>
                    <a:cs typeface="Arial" panose="020B0604020202020204" pitchFamily="34" charset="0"/>
                  </a:rPr>
                  <a:t>, calculated as </a:t>
                </a:r>
                <a14:m>
                  <m:oMath xmlns:m="http://schemas.openxmlformats.org/officeDocument/2006/math">
                    <m:r>
                      <m:rPr>
                        <m:sty m:val="p"/>
                      </m:rPr>
                      <a:rPr lang="it-IT" sz="1200" b="0" i="0" smtClean="0">
                        <a:latin typeface="Cambria Math" panose="02040503050406030204" pitchFamily="18" charset="0"/>
                        <a:cs typeface="Arial" panose="020B0604020202020204" pitchFamily="34" charset="0"/>
                      </a:rPr>
                      <m:t>h</m:t>
                    </m:r>
                    <m:r>
                      <a:rPr lang="it-IT" sz="1200" b="0" i="0" smtClean="0">
                        <a:latin typeface="Cambria Math" panose="02040503050406030204" pitchFamily="18" charset="0"/>
                        <a:cs typeface="Arial" panose="020B0604020202020204" pitchFamily="34" charset="0"/>
                      </a:rPr>
                      <m:t>=2 </m:t>
                    </m:r>
                    <m:r>
                      <m:rPr>
                        <m:sty m:val="p"/>
                      </m:rPr>
                      <a:rPr lang="it-IT" sz="1200" b="0" i="0" smtClean="0">
                        <a:latin typeface="Cambria Math" panose="02040503050406030204" pitchFamily="18" charset="0"/>
                        <a:cs typeface="Arial" panose="020B0604020202020204" pitchFamily="34" charset="0"/>
                      </a:rPr>
                      <m:t>log</m:t>
                    </m:r>
                    <m:d>
                      <m:dPr>
                        <m:ctrlPr>
                          <a:rPr lang="en-US" sz="1200" i="1" smtClean="0">
                            <a:latin typeface="Cambria Math" panose="02040503050406030204" pitchFamily="18" charset="0"/>
                            <a:cs typeface="Arial" panose="020B0604020202020204" pitchFamily="34" charset="0"/>
                          </a:rPr>
                        </m:ctrlPr>
                      </m:dPr>
                      <m:e>
                        <m:f>
                          <m:fPr>
                            <m:ctrlPr>
                              <a:rPr lang="en-US" sz="1200" i="1">
                                <a:latin typeface="Cambria Math" panose="02040503050406030204" pitchFamily="18" charset="0"/>
                                <a:cs typeface="Arial" panose="020B0604020202020204" pitchFamily="34" charset="0"/>
                              </a:rPr>
                            </m:ctrlPr>
                          </m:fPr>
                          <m:num>
                            <m:r>
                              <a:rPr lang="it-IT" sz="1200" i="1">
                                <a:latin typeface="Cambria Math" panose="02040503050406030204" pitchFamily="18" charset="0"/>
                                <a:cs typeface="Arial" panose="020B0604020202020204" pitchFamily="34" charset="0"/>
                              </a:rPr>
                              <m:t>𝑛</m:t>
                            </m:r>
                            <m:r>
                              <a:rPr lang="it-IT" sz="1200" i="1">
                                <a:latin typeface="Cambria Math" panose="02040503050406030204" pitchFamily="18" charset="0"/>
                                <a:cs typeface="Arial" panose="020B0604020202020204" pitchFamily="34" charset="0"/>
                              </a:rPr>
                              <m:t> </m:t>
                            </m:r>
                            <m:r>
                              <a:rPr lang="it-IT" sz="1200" i="1">
                                <a:latin typeface="Cambria Math" panose="02040503050406030204" pitchFamily="18" charset="0"/>
                                <a:cs typeface="Arial" panose="020B0604020202020204" pitchFamily="34" charset="0"/>
                              </a:rPr>
                              <m:t>𝑑𝑎𝑦𝑠</m:t>
                            </m:r>
                          </m:num>
                          <m:den>
                            <m:r>
                              <a:rPr lang="it-IT" sz="1200" i="1">
                                <a:latin typeface="Cambria Math" panose="02040503050406030204" pitchFamily="18" charset="0"/>
                                <a:cs typeface="Arial" panose="020B0604020202020204" pitchFamily="34" charset="0"/>
                              </a:rPr>
                              <m:t>𝑛</m:t>
                            </m:r>
                            <m:r>
                              <a:rPr lang="it-IT" sz="1200" i="1">
                                <a:latin typeface="Cambria Math" panose="02040503050406030204" pitchFamily="18" charset="0"/>
                                <a:cs typeface="Arial" panose="020B0604020202020204" pitchFamily="34" charset="0"/>
                              </a:rPr>
                              <m:t> </m:t>
                            </m:r>
                            <m:r>
                              <a:rPr lang="it-IT" sz="1200" i="1">
                                <a:latin typeface="Cambria Math" panose="02040503050406030204" pitchFamily="18" charset="0"/>
                                <a:cs typeface="Arial" panose="020B0604020202020204" pitchFamily="34" charset="0"/>
                              </a:rPr>
                              <m:t>𝑖𝑛𝑡𝑒𝑟𝑣𝑎𝑙𝑠</m:t>
                            </m:r>
                          </m:den>
                        </m:f>
                      </m:e>
                    </m:d>
                    <m:r>
                      <a:rPr lang="it-IT" sz="1200" b="0" i="1" smtClean="0">
                        <a:latin typeface="Cambria Math" panose="02040503050406030204" pitchFamily="18" charset="0"/>
                        <a:cs typeface="Arial" panose="020B0604020202020204" pitchFamily="34" charset="0"/>
                      </a:rPr>
                      <m:t>.</m:t>
                    </m:r>
                  </m:oMath>
                </a14:m>
                <a:endParaRPr lang="it-IT" sz="1200" dirty="0">
                  <a:latin typeface="Arial" panose="020B0604020202020204" pitchFamily="34" charset="0"/>
                  <a:cs typeface="Arial" panose="020B0604020202020204" pitchFamily="34" charset="0"/>
                </a:endParaRPr>
              </a:p>
            </p:txBody>
          </p:sp>
        </mc:Choice>
        <mc:Fallback xmlns="">
          <p:sp>
            <p:nvSpPr>
              <p:cNvPr id="10" name="TextBox 9">
                <a:extLst>
                  <a:ext uri="{FF2B5EF4-FFF2-40B4-BE49-F238E27FC236}">
                    <a16:creationId xmlns:a16="http://schemas.microsoft.com/office/drawing/2014/main" id="{05CAD1F5-DE16-2939-5C42-9C10D96361EF}"/>
                  </a:ext>
                </a:extLst>
              </p:cNvPr>
              <p:cNvSpPr txBox="1">
                <a:spLocks noRot="1" noChangeAspect="1" noMove="1" noResize="1" noEditPoints="1" noAdjustHandles="1" noChangeArrowheads="1" noChangeShapeType="1" noTextEdit="1"/>
              </p:cNvSpPr>
              <p:nvPr/>
            </p:nvSpPr>
            <p:spPr>
              <a:xfrm>
                <a:off x="332422" y="1418818"/>
                <a:ext cx="8493443" cy="768865"/>
              </a:xfrm>
              <a:prstGeom prst="rect">
                <a:avLst/>
              </a:prstGeom>
              <a:blipFill>
                <a:blip r:embed="rId2"/>
                <a:stretch>
                  <a:fillRect l="-215" t="-1587"/>
                </a:stretch>
              </a:blipFill>
            </p:spPr>
            <p:txBody>
              <a:bodyPr/>
              <a:lstStyle/>
              <a:p>
                <a:r>
                  <a:rPr lang="en-GB">
                    <a:noFill/>
                  </a:rPr>
                  <a:t> </a:t>
                </a:r>
              </a:p>
            </p:txBody>
          </p:sp>
        </mc:Fallback>
      </mc:AlternateContent>
      <p:sp>
        <p:nvSpPr>
          <p:cNvPr id="14" name="TextBox 13">
            <a:extLst>
              <a:ext uri="{FF2B5EF4-FFF2-40B4-BE49-F238E27FC236}">
                <a16:creationId xmlns:a16="http://schemas.microsoft.com/office/drawing/2014/main" id="{F3CCFE53-A59B-8BB1-4C5E-0C0057859CAA}"/>
              </a:ext>
            </a:extLst>
          </p:cNvPr>
          <p:cNvSpPr txBox="1"/>
          <p:nvPr/>
        </p:nvSpPr>
        <p:spPr>
          <a:xfrm>
            <a:off x="2286000" y="3244334"/>
            <a:ext cx="4572000" cy="369332"/>
          </a:xfrm>
          <a:prstGeom prst="rect">
            <a:avLst/>
          </a:prstGeom>
          <a:noFill/>
        </p:spPr>
        <p:txBody>
          <a:bodyPr wrap="square">
            <a:spAutoFit/>
          </a:bodyPr>
          <a:lstStyle/>
          <a:p>
            <a:endParaRPr lang="it-IT" dirty="0"/>
          </a:p>
        </p:txBody>
      </p:sp>
      <p:pic>
        <p:nvPicPr>
          <p:cNvPr id="33" name="Picture 32">
            <a:extLst>
              <a:ext uri="{FF2B5EF4-FFF2-40B4-BE49-F238E27FC236}">
                <a16:creationId xmlns:a16="http://schemas.microsoft.com/office/drawing/2014/main" id="{9D8D6C15-AC16-CE22-4852-872D1E4854CA}"/>
              </a:ext>
            </a:extLst>
          </p:cNvPr>
          <p:cNvPicPr>
            <a:picLocks noChangeAspect="1"/>
          </p:cNvPicPr>
          <p:nvPr/>
        </p:nvPicPr>
        <p:blipFill>
          <a:blip r:embed="rId3"/>
          <a:stretch>
            <a:fillRect/>
          </a:stretch>
        </p:blipFill>
        <p:spPr>
          <a:xfrm>
            <a:off x="0" y="4107120"/>
            <a:ext cx="9144000" cy="1783080"/>
          </a:xfrm>
          <a:prstGeom prst="rect">
            <a:avLst/>
          </a:prstGeom>
        </p:spPr>
      </p:pic>
      <p:sp>
        <p:nvSpPr>
          <p:cNvPr id="2" name="Titolo 1">
            <a:extLst>
              <a:ext uri="{FF2B5EF4-FFF2-40B4-BE49-F238E27FC236}">
                <a16:creationId xmlns:a16="http://schemas.microsoft.com/office/drawing/2014/main" id="{32C64F18-9031-9E8B-06DC-3F4FEA9EEFEC}"/>
              </a:ext>
            </a:extLst>
          </p:cNvPr>
          <p:cNvSpPr txBox="1">
            <a:spLocks/>
          </p:cNvSpPr>
          <p:nvPr/>
        </p:nvSpPr>
        <p:spPr>
          <a:xfrm>
            <a:off x="288521" y="139166"/>
            <a:ext cx="8581043" cy="1018582"/>
          </a:xfrm>
          <a:prstGeom prst="rect">
            <a:avLst/>
          </a:prstGeom>
        </p:spPr>
        <p:txBody>
          <a:bodyPr vert="horz" lIns="91440" tIns="45720" rIns="91440" bIns="45720" rtlCol="0" anchor="t" anchorCtr="0">
            <a:normAutofit fontScale="97500"/>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3700" dirty="0" err="1"/>
              <a:t>Results</a:t>
            </a:r>
            <a:br>
              <a:rPr lang="it-IT" sz="3600" dirty="0"/>
            </a:br>
            <a:r>
              <a:rPr lang="it-IT" sz="2100" dirty="0" err="1"/>
              <a:t>Changing</a:t>
            </a:r>
            <a:r>
              <a:rPr lang="it-IT" sz="2100" dirty="0"/>
              <a:t> </a:t>
            </a:r>
            <a:r>
              <a:rPr lang="it-IT" sz="2100" i="1" dirty="0"/>
              <a:t>W</a:t>
            </a:r>
            <a:r>
              <a:rPr lang="it-IT" sz="2100" dirty="0"/>
              <a:t> and </a:t>
            </a:r>
            <a:r>
              <a:rPr lang="it-IT" sz="2100" i="1" dirty="0"/>
              <a:t>h</a:t>
            </a:r>
            <a:endParaRPr lang="it-IT" sz="2100" dirty="0"/>
          </a:p>
        </p:txBody>
      </p:sp>
    </p:spTree>
    <p:extLst>
      <p:ext uri="{BB962C8B-B14F-4D97-AF65-F5344CB8AC3E}">
        <p14:creationId xmlns:p14="http://schemas.microsoft.com/office/powerpoint/2010/main" val="109200937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DECAAB-AD50-1E42-2C4A-9435E8F20EBC}"/>
              </a:ext>
            </a:extLst>
          </p:cNvPr>
          <p:cNvPicPr>
            <a:picLocks noChangeAspect="1"/>
          </p:cNvPicPr>
          <p:nvPr/>
        </p:nvPicPr>
        <p:blipFill>
          <a:blip r:embed="rId2"/>
          <a:stretch>
            <a:fillRect/>
          </a:stretch>
        </p:blipFill>
        <p:spPr>
          <a:xfrm>
            <a:off x="5699760" y="1284486"/>
            <a:ext cx="3078480" cy="2412718"/>
          </a:xfrm>
          <a:prstGeom prst="rect">
            <a:avLst/>
          </a:prstGeom>
        </p:spPr>
      </p:pic>
      <p:pic>
        <p:nvPicPr>
          <p:cNvPr id="13" name="Picture 12">
            <a:extLst>
              <a:ext uri="{FF2B5EF4-FFF2-40B4-BE49-F238E27FC236}">
                <a16:creationId xmlns:a16="http://schemas.microsoft.com/office/drawing/2014/main" id="{D41128D3-CAE1-826B-95FD-D2E56874383C}"/>
              </a:ext>
            </a:extLst>
          </p:cNvPr>
          <p:cNvPicPr>
            <a:picLocks noChangeAspect="1"/>
          </p:cNvPicPr>
          <p:nvPr/>
        </p:nvPicPr>
        <p:blipFill>
          <a:blip r:embed="rId3"/>
          <a:stretch>
            <a:fillRect/>
          </a:stretch>
        </p:blipFill>
        <p:spPr>
          <a:xfrm>
            <a:off x="288925" y="3565008"/>
            <a:ext cx="3078480" cy="2412718"/>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9BAB05-E227-AC34-556B-5697A12536C9}"/>
                  </a:ext>
                </a:extLst>
              </p:cNvPr>
              <p:cNvSpPr txBox="1"/>
              <p:nvPr/>
            </p:nvSpPr>
            <p:spPr>
              <a:xfrm>
                <a:off x="3657600" y="3727097"/>
                <a:ext cx="5120640" cy="2400081"/>
              </a:xfrm>
              <a:prstGeom prst="rect">
                <a:avLst/>
              </a:prstGeom>
              <a:noFill/>
            </p:spPr>
            <p:txBody>
              <a:bodyPr wrap="square" rtlCol="0">
                <a:spAutoFit/>
              </a:bodyPr>
              <a:lstStyle/>
              <a:p>
                <a:pPr algn="just"/>
                <a:r>
                  <a:rPr lang="it-IT"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The best performance for the CUSUM agent was achieved with the smallest h value </a:t>
                </a:r>
                <a14:m>
                  <m:oMath xmlns:m="http://schemas.openxmlformats.org/officeDocument/2006/math">
                    <m:r>
                      <m:rPr>
                        <m:sty m:val="p"/>
                      </m:rPr>
                      <a:rPr lang="it-IT" sz="1200" b="0" i="0" smtClean="0">
                        <a:latin typeface="Cambria Math" panose="02040503050406030204" pitchFamily="18" charset="0"/>
                        <a:cs typeface="Arial" panose="020B0604020202020204" pitchFamily="34" charset="0"/>
                      </a:rPr>
                      <m:t>h</m:t>
                    </m:r>
                    <m:r>
                      <a:rPr lang="it-IT" sz="1200" b="0" i="0" smtClean="0">
                        <a:latin typeface="Cambria Math" panose="02040503050406030204" pitchFamily="18" charset="0"/>
                        <a:cs typeface="Arial" panose="020B0604020202020204" pitchFamily="34" charset="0"/>
                      </a:rPr>
                      <m:t>=</m:t>
                    </m:r>
                    <m:f>
                      <m:fPr>
                        <m:ctrlPr>
                          <a:rPr lang="it-IT" sz="1200" i="1" smtClean="0">
                            <a:latin typeface="Cambria Math" panose="02040503050406030204" pitchFamily="18" charset="0"/>
                            <a:cs typeface="Arial" panose="020B0604020202020204" pitchFamily="34" charset="0"/>
                          </a:rPr>
                        </m:ctrlPr>
                      </m:fPr>
                      <m:num>
                        <m:r>
                          <a:rPr lang="it-IT" sz="1200" b="0" i="1" smtClean="0">
                            <a:latin typeface="Cambria Math" panose="02040503050406030204" pitchFamily="18" charset="0"/>
                            <a:cs typeface="Arial" panose="020B0604020202020204" pitchFamily="34" charset="0"/>
                          </a:rPr>
                          <m:t>1</m:t>
                        </m:r>
                      </m:num>
                      <m:den>
                        <m:r>
                          <a:rPr lang="it-IT" sz="1200" b="0" i="1" smtClean="0">
                            <a:latin typeface="Cambria Math" panose="02040503050406030204" pitchFamily="18" charset="0"/>
                            <a:cs typeface="Arial" panose="020B0604020202020204" pitchFamily="34" charset="0"/>
                          </a:rPr>
                          <m:t>2</m:t>
                        </m:r>
                      </m:den>
                    </m:f>
                    <m:r>
                      <a:rPr lang="it-IT" sz="1200" b="0" i="0" smtClean="0">
                        <a:latin typeface="Cambria Math" panose="02040503050406030204" pitchFamily="18" charset="0"/>
                        <a:cs typeface="Arial" panose="020B0604020202020204" pitchFamily="34" charset="0"/>
                      </a:rPr>
                      <m:t> </m:t>
                    </m:r>
                    <m:r>
                      <m:rPr>
                        <m:sty m:val="p"/>
                      </m:rPr>
                      <a:rPr lang="it-IT" sz="1200" b="0" i="0" smtClean="0">
                        <a:latin typeface="Cambria Math" panose="02040503050406030204" pitchFamily="18" charset="0"/>
                        <a:cs typeface="Arial" panose="020B0604020202020204" pitchFamily="34" charset="0"/>
                      </a:rPr>
                      <m:t>log</m:t>
                    </m:r>
                    <m:d>
                      <m:dPr>
                        <m:ctrlPr>
                          <a:rPr lang="en-US" sz="1200" i="1" smtClean="0">
                            <a:latin typeface="Cambria Math" panose="02040503050406030204" pitchFamily="18" charset="0"/>
                            <a:cs typeface="Arial" panose="020B0604020202020204" pitchFamily="34" charset="0"/>
                          </a:rPr>
                        </m:ctrlPr>
                      </m:dPr>
                      <m:e>
                        <m:f>
                          <m:fPr>
                            <m:ctrlPr>
                              <a:rPr lang="en-US" sz="1200" i="1">
                                <a:latin typeface="Cambria Math" panose="02040503050406030204" pitchFamily="18" charset="0"/>
                                <a:cs typeface="Arial" panose="020B0604020202020204" pitchFamily="34" charset="0"/>
                              </a:rPr>
                            </m:ctrlPr>
                          </m:fPr>
                          <m:num>
                            <m:r>
                              <a:rPr lang="it-IT" sz="1200" b="0" i="1" smtClean="0">
                                <a:latin typeface="Cambria Math" panose="02040503050406030204" pitchFamily="18" charset="0"/>
                                <a:cs typeface="Arial" panose="020B0604020202020204" pitchFamily="34" charset="0"/>
                              </a:rPr>
                              <m:t>𝑛</m:t>
                            </m:r>
                            <m:r>
                              <a:rPr lang="it-IT" sz="1200" b="0" i="1" smtClean="0">
                                <a:latin typeface="Cambria Math" panose="02040503050406030204" pitchFamily="18" charset="0"/>
                                <a:cs typeface="Arial" panose="020B0604020202020204" pitchFamily="34" charset="0"/>
                              </a:rPr>
                              <m:t> </m:t>
                            </m:r>
                            <m:r>
                              <a:rPr lang="it-IT" sz="1200" b="0" i="1" smtClean="0">
                                <a:latin typeface="Cambria Math" panose="02040503050406030204" pitchFamily="18" charset="0"/>
                                <a:cs typeface="Arial" panose="020B0604020202020204" pitchFamily="34" charset="0"/>
                              </a:rPr>
                              <m:t>𝑑𝑎𝑦𝑠</m:t>
                            </m:r>
                          </m:num>
                          <m:den>
                            <m:r>
                              <a:rPr lang="it-IT" sz="1200" b="0" i="1" smtClean="0">
                                <a:latin typeface="Cambria Math" panose="02040503050406030204" pitchFamily="18" charset="0"/>
                                <a:cs typeface="Arial" panose="020B0604020202020204" pitchFamily="34" charset="0"/>
                              </a:rPr>
                              <m:t>𝑛</m:t>
                            </m:r>
                            <m:r>
                              <a:rPr lang="it-IT" sz="1200" b="0" i="1" smtClean="0">
                                <a:latin typeface="Cambria Math" panose="02040503050406030204" pitchFamily="18" charset="0"/>
                                <a:cs typeface="Arial" panose="020B0604020202020204" pitchFamily="34" charset="0"/>
                              </a:rPr>
                              <m:t> </m:t>
                            </m:r>
                            <m:r>
                              <a:rPr lang="it-IT" sz="1200" b="0" i="1" smtClean="0">
                                <a:latin typeface="Cambria Math" panose="02040503050406030204" pitchFamily="18" charset="0"/>
                                <a:cs typeface="Arial" panose="020B0604020202020204" pitchFamily="34" charset="0"/>
                              </a:rPr>
                              <m:t>𝑖𝑛𝑡𝑒𝑟𝑣𝑎𝑙𝑠</m:t>
                            </m:r>
                          </m:den>
                        </m:f>
                      </m:e>
                    </m:d>
                    <m:r>
                      <a:rPr lang="it-IT" sz="1200" b="0" i="1" smtClean="0">
                        <a:latin typeface="Cambria Math" panose="02040503050406030204" pitchFamily="18" charset="0"/>
                        <a:cs typeface="Arial" panose="020B0604020202020204" pitchFamily="34" charset="0"/>
                      </a:rPr>
                      <m:t>.</m:t>
                    </m:r>
                  </m:oMath>
                </a14:m>
                <a:endParaRPr lang="it-IT" sz="1200" dirty="0">
                  <a:latin typeface="Arial" panose="020B0604020202020204" pitchFamily="34" charset="0"/>
                  <a:cs typeface="Arial" panose="020B0604020202020204" pitchFamily="34" charset="0"/>
                </a:endParaRPr>
              </a:p>
              <a:p>
                <a:pPr algn="just"/>
                <a:endParaRPr lang="it-IT" sz="1200" dirty="0">
                  <a:latin typeface="Arial" panose="020B0604020202020204" pitchFamily="34" charset="0"/>
                  <a:cs typeface="Arial" panose="020B0604020202020204" pitchFamily="34" charset="0"/>
                </a:endParaRPr>
              </a:p>
              <a:p>
                <a:pPr algn="just"/>
                <a:r>
                  <a:rPr lang="en-US" sz="1200" dirty="0">
                    <a:latin typeface="Arial" panose="020B0604020202020204" pitchFamily="34" charset="0"/>
                    <a:cs typeface="Arial" panose="020B0604020202020204" pitchFamily="34" charset="0"/>
                  </a:rPr>
                  <a:t>This suggests that, despite the noisy environment requiring more stability in the window size, the CUSUM agent performed best with </a:t>
                </a:r>
                <a:r>
                  <a:rPr lang="en-US" sz="1200" b="1" dirty="0">
                    <a:latin typeface="Arial" panose="020B0604020202020204" pitchFamily="34" charset="0"/>
                    <a:cs typeface="Arial" panose="020B0604020202020204" pitchFamily="34" charset="0"/>
                  </a:rPr>
                  <a:t>a more sensitive change detection threshold</a:t>
                </a:r>
                <a:r>
                  <a:rPr lang="en-US" sz="1200" dirty="0">
                    <a:latin typeface="Arial" panose="020B0604020202020204" pitchFamily="34" charset="0"/>
                    <a:cs typeface="Arial" panose="020B0604020202020204" pitchFamily="34" charset="0"/>
                  </a:rPr>
                  <a:t>. </a:t>
                </a:r>
              </a:p>
              <a:p>
                <a:pPr algn="just"/>
                <a:r>
                  <a:rPr lang="en-US" sz="1200" dirty="0">
                    <a:latin typeface="Arial" panose="020B0604020202020204" pitchFamily="34" charset="0"/>
                    <a:cs typeface="Arial" panose="020B0604020202020204" pitchFamily="34" charset="0"/>
                  </a:rPr>
                  <a:t>This smaller h value allowed the agent to detect changes more frequently, which was advantageous in adapting quickly to the fluctuating demand curve and achieving lower regret.</a:t>
                </a:r>
                <a:endParaRPr lang="it-IT" sz="1200" dirty="0">
                  <a:latin typeface="Arial" panose="020B0604020202020204" pitchFamily="34" charset="0"/>
                  <a:cs typeface="Arial" panose="020B0604020202020204" pitchFamily="34" charset="0"/>
                </a:endParaRPr>
              </a:p>
              <a:p>
                <a:endParaRPr lang="it-IT" dirty="0"/>
              </a:p>
              <a:p>
                <a:endParaRPr lang="it-IT" dirty="0"/>
              </a:p>
            </p:txBody>
          </p:sp>
        </mc:Choice>
        <mc:Fallback xmlns="">
          <p:sp>
            <p:nvSpPr>
              <p:cNvPr id="14" name="TextBox 13">
                <a:extLst>
                  <a:ext uri="{FF2B5EF4-FFF2-40B4-BE49-F238E27FC236}">
                    <a16:creationId xmlns:a16="http://schemas.microsoft.com/office/drawing/2014/main" id="{579BAB05-E227-AC34-556B-5697A12536C9}"/>
                  </a:ext>
                </a:extLst>
              </p:cNvPr>
              <p:cNvSpPr txBox="1">
                <a:spLocks noRot="1" noChangeAspect="1" noMove="1" noResize="1" noEditPoints="1" noAdjustHandles="1" noChangeArrowheads="1" noChangeShapeType="1" noTextEdit="1"/>
              </p:cNvSpPr>
              <p:nvPr/>
            </p:nvSpPr>
            <p:spPr>
              <a:xfrm>
                <a:off x="3657600" y="3727097"/>
                <a:ext cx="5120640" cy="2400081"/>
              </a:xfrm>
              <a:prstGeom prst="rect">
                <a:avLst/>
              </a:prstGeom>
              <a:blipFill>
                <a:blip r:embed="rId4"/>
                <a:stretch>
                  <a:fillRect t="-25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225625-7B58-A6E7-1368-D3C006520529}"/>
                  </a:ext>
                </a:extLst>
              </p:cNvPr>
              <p:cNvSpPr txBox="1"/>
              <p:nvPr/>
            </p:nvSpPr>
            <p:spPr>
              <a:xfrm>
                <a:off x="457200" y="1554767"/>
                <a:ext cx="5242560" cy="1760803"/>
              </a:xfrm>
              <a:prstGeom prst="rect">
                <a:avLst/>
              </a:prstGeom>
              <a:noFill/>
            </p:spPr>
            <p:txBody>
              <a:bodyPr wrap="square" rtlCol="0">
                <a:spAutoFit/>
              </a:bodyPr>
              <a:lstStyle/>
              <a:p>
                <a:pPr algn="just"/>
                <a:r>
                  <a:rPr lang="it-IT" sz="1200" dirty="0">
                    <a:latin typeface="Arial" panose="020B0604020202020204" pitchFamily="34" charset="0"/>
                    <a:cs typeface="Arial" panose="020B0604020202020204" pitchFamily="34" charset="0"/>
                  </a:rPr>
                  <a:t>In </a:t>
                </a:r>
                <a:r>
                  <a:rPr lang="it-IT" sz="1200" dirty="0" err="1">
                    <a:latin typeface="Arial" panose="020B0604020202020204" pitchFamily="34" charset="0"/>
                    <a:cs typeface="Arial" panose="020B0604020202020204" pitchFamily="34" charset="0"/>
                  </a:rPr>
                  <a:t>this</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context</a:t>
                </a:r>
                <a:r>
                  <a:rPr lang="it-IT" sz="1200" dirty="0">
                    <a:latin typeface="Arial" panose="020B0604020202020204" pitchFamily="34" charset="0"/>
                    <a:cs typeface="Arial" panose="020B0604020202020204" pitchFamily="34" charset="0"/>
                  </a:rPr>
                  <a:t> the best W size </a:t>
                </a:r>
                <a:r>
                  <a:rPr lang="it-IT" sz="1200" dirty="0" err="1">
                    <a:latin typeface="Arial" panose="020B0604020202020204" pitchFamily="34" charset="0"/>
                    <a:cs typeface="Arial" panose="020B0604020202020204" pitchFamily="34" charset="0"/>
                  </a:rPr>
                  <a:t>was</a:t>
                </a:r>
                <a:r>
                  <a:rPr lang="it-IT" sz="1200" dirty="0">
                    <a:latin typeface="Arial" panose="020B0604020202020204" pitchFamily="34" charset="0"/>
                    <a:cs typeface="Arial" panose="020B0604020202020204" pitchFamily="34" charset="0"/>
                  </a:rPr>
                  <a:t> the </a:t>
                </a:r>
                <a:r>
                  <a:rPr lang="it-IT" sz="1200" dirty="0" err="1">
                    <a:latin typeface="Arial" panose="020B0604020202020204" pitchFamily="34" charset="0"/>
                    <a:cs typeface="Arial" panose="020B0604020202020204" pitchFamily="34" charset="0"/>
                  </a:rPr>
                  <a:t>third</a:t>
                </a:r>
                <a:r>
                  <a:rPr lang="it-IT" sz="1200" dirty="0">
                    <a:latin typeface="Arial" panose="020B0604020202020204" pitchFamily="34" charset="0"/>
                    <a:cs typeface="Arial" panose="020B0604020202020204" pitchFamily="34" charset="0"/>
                  </a:rPr>
                  <a:t> one </a:t>
                </a:r>
                <a:r>
                  <a:rPr lang="it-IT" sz="1200" dirty="0" err="1">
                    <a:latin typeface="Arial" panose="020B0604020202020204" pitchFamily="34" charset="0"/>
                    <a:cs typeface="Arial" panose="020B0604020202020204" pitchFamily="34" charset="0"/>
                  </a:rPr>
                  <a:t>considered</a:t>
                </a:r>
                <a:r>
                  <a:rPr lang="it-IT" sz="1200" dirty="0">
                    <a:latin typeface="Arial" panose="020B0604020202020204" pitchFamily="34" charset="0"/>
                    <a:cs typeface="Arial" panose="020B0604020202020204" pitchFamily="34" charset="0"/>
                  </a:rPr>
                  <a:t> </a:t>
                </a:r>
                <a:endParaRPr lang="it-IT" sz="1200" b="0" i="0" dirty="0">
                  <a:latin typeface="Cambria Math" panose="02040503050406030204" pitchFamily="18" charset="0"/>
                </a:endParaRPr>
              </a:p>
              <a:p>
                <a:pPr algn="just"/>
                <a14:m>
                  <m:oMath xmlns:m="http://schemas.openxmlformats.org/officeDocument/2006/math">
                    <m:r>
                      <m:rPr>
                        <m:sty m:val="p"/>
                      </m:rPr>
                      <a:rPr lang="it-IT" sz="1200" b="0" i="0" smtClean="0">
                        <a:latin typeface="Cambria Math" panose="02040503050406030204" pitchFamily="18" charset="0"/>
                      </a:rPr>
                      <m:t>W</m:t>
                    </m:r>
                    <m:r>
                      <a:rPr lang="it-IT" sz="1200" b="0" i="0" smtClean="0">
                        <a:latin typeface="Cambria Math" panose="02040503050406030204" pitchFamily="18" charset="0"/>
                      </a:rPr>
                      <m:t>=</m:t>
                    </m:r>
                    <m:r>
                      <a:rPr lang="it-IT" sz="1200" b="0" i="1" smtClean="0">
                        <a:latin typeface="Cambria Math" panose="02040503050406030204" pitchFamily="18" charset="0"/>
                      </a:rPr>
                      <m:t>5∗</m:t>
                    </m:r>
                    <m:r>
                      <a:rPr lang="it-IT" sz="1200" b="0" i="1" smtClean="0">
                        <a:latin typeface="Cambria Math" panose="02040503050406030204" pitchFamily="18" charset="0"/>
                      </a:rPr>
                      <m:t>𝑖𝑛𝑡</m:t>
                    </m:r>
                    <m:r>
                      <a:rPr lang="it-IT" sz="1200" b="0" i="1" smtClean="0">
                        <a:latin typeface="Cambria Math" panose="02040503050406030204" pitchFamily="18" charset="0"/>
                      </a:rPr>
                      <m:t>(2</m:t>
                    </m:r>
                    <m:rad>
                      <m:radPr>
                        <m:degHide m:val="on"/>
                        <m:ctrlPr>
                          <a:rPr lang="it-IT" sz="1200" b="0" i="1" smtClean="0">
                            <a:latin typeface="Cambria Math" panose="02040503050406030204" pitchFamily="18" charset="0"/>
                          </a:rPr>
                        </m:ctrlPr>
                      </m:radPr>
                      <m:deg/>
                      <m:e>
                        <m:f>
                          <m:fPr>
                            <m:ctrlPr>
                              <a:rPr lang="it-IT" sz="1200" b="0" i="1" smtClean="0">
                                <a:latin typeface="Cambria Math" panose="02040503050406030204" pitchFamily="18" charset="0"/>
                              </a:rPr>
                            </m:ctrlPr>
                          </m:fPr>
                          <m:num>
                            <m:r>
                              <a:rPr lang="it-IT" sz="1200" b="0" i="1" smtClean="0">
                                <a:latin typeface="Cambria Math" panose="02040503050406030204" pitchFamily="18" charset="0"/>
                              </a:rPr>
                              <m:t>𝑛</m:t>
                            </m:r>
                            <m:r>
                              <a:rPr lang="it-IT" sz="1200" b="0" i="1" smtClean="0">
                                <a:latin typeface="Cambria Math" panose="02040503050406030204" pitchFamily="18" charset="0"/>
                              </a:rPr>
                              <m:t> </m:t>
                            </m:r>
                            <m:r>
                              <a:rPr lang="it-IT" sz="1200" b="0" i="1" smtClean="0">
                                <a:latin typeface="Cambria Math" panose="02040503050406030204" pitchFamily="18" charset="0"/>
                              </a:rPr>
                              <m:t>𝑑𝑎𝑦𝑠</m:t>
                            </m:r>
                            <m:r>
                              <a:rPr lang="it-IT" sz="1200" b="0" i="1" smtClean="0">
                                <a:latin typeface="Cambria Math" panose="02040503050406030204" pitchFamily="18" charset="0"/>
                              </a:rPr>
                              <m:t> ∗</m:t>
                            </m:r>
                            <m:r>
                              <m:rPr>
                                <m:sty m:val="p"/>
                              </m:rPr>
                              <a:rPr lang="it-IT" sz="1200" b="0" i="0" smtClean="0">
                                <a:latin typeface="Cambria Math" panose="02040503050406030204" pitchFamily="18" charset="0"/>
                              </a:rPr>
                              <m:t>log</m:t>
                            </m:r>
                            <m:r>
                              <a:rPr lang="it-IT" sz="1200" b="0" i="1" smtClean="0">
                                <a:latin typeface="Cambria Math" panose="02040503050406030204" pitchFamily="18" charset="0"/>
                              </a:rPr>
                              <m:t>⁡(</m:t>
                            </m:r>
                            <m:r>
                              <a:rPr lang="it-IT" sz="1200" b="0" i="1" smtClean="0">
                                <a:latin typeface="Cambria Math" panose="02040503050406030204" pitchFamily="18" charset="0"/>
                              </a:rPr>
                              <m:t>𝑛</m:t>
                            </m:r>
                            <m:r>
                              <a:rPr lang="it-IT" sz="1200" b="0" i="1" smtClean="0">
                                <a:latin typeface="Cambria Math" panose="02040503050406030204" pitchFamily="18" charset="0"/>
                              </a:rPr>
                              <m:t> </m:t>
                            </m:r>
                            <m:r>
                              <a:rPr lang="it-IT" sz="1200" b="0" i="1" smtClean="0">
                                <a:latin typeface="Cambria Math" panose="02040503050406030204" pitchFamily="18" charset="0"/>
                              </a:rPr>
                              <m:t>𝑑𝑎𝑦𝑠</m:t>
                            </m:r>
                            <m:r>
                              <a:rPr lang="it-IT" sz="1200" b="0" i="1" smtClean="0">
                                <a:latin typeface="Cambria Math" panose="02040503050406030204" pitchFamily="18" charset="0"/>
                              </a:rPr>
                              <m:t>)</m:t>
                            </m:r>
                          </m:num>
                          <m:den>
                            <m:r>
                              <a:rPr lang="it-IT" sz="1200" b="0" i="1" smtClean="0">
                                <a:latin typeface="Cambria Math" panose="02040503050406030204" pitchFamily="18" charset="0"/>
                              </a:rPr>
                              <m:t>𝑛</m:t>
                            </m:r>
                            <m:r>
                              <a:rPr lang="it-IT" sz="1200" b="0" i="1" smtClean="0">
                                <a:latin typeface="Cambria Math" panose="02040503050406030204" pitchFamily="18" charset="0"/>
                              </a:rPr>
                              <m:t> </m:t>
                            </m:r>
                            <m:r>
                              <a:rPr lang="it-IT" sz="1200" b="0" i="1" smtClean="0">
                                <a:latin typeface="Cambria Math" panose="02040503050406030204" pitchFamily="18" charset="0"/>
                              </a:rPr>
                              <m:t>𝑖𝑛𝑡𝑒𝑟𝑣𝑎𝑙𝑠</m:t>
                            </m:r>
                          </m:den>
                        </m:f>
                      </m:e>
                    </m:rad>
                  </m:oMath>
                </a14:m>
                <a:r>
                  <a:rPr lang="it-IT"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which is larger than the theoretical value initially used. </a:t>
                </a:r>
              </a:p>
              <a:p>
                <a:pPr algn="just"/>
                <a:r>
                  <a:rPr lang="en-US" sz="1200" dirty="0">
                    <a:latin typeface="Arial" panose="020B0604020202020204" pitchFamily="34" charset="0"/>
                    <a:cs typeface="Arial" panose="020B0604020202020204" pitchFamily="34" charset="0"/>
                  </a:rPr>
                  <a:t>In this highly noisy environment, a </a:t>
                </a:r>
                <a:r>
                  <a:rPr lang="en-US" sz="1200" b="1" dirty="0">
                    <a:latin typeface="Arial" panose="020B0604020202020204" pitchFamily="34" charset="0"/>
                    <a:cs typeface="Arial" panose="020B0604020202020204" pitchFamily="34" charset="0"/>
                  </a:rPr>
                  <a:t>larger window size</a:t>
                </a:r>
                <a:r>
                  <a:rPr lang="en-US" sz="1200" dirty="0">
                    <a:latin typeface="Arial" panose="020B0604020202020204" pitchFamily="34" charset="0"/>
                    <a:cs typeface="Arial" panose="020B0604020202020204" pitchFamily="34" charset="0"/>
                  </a:rPr>
                  <a:t> provides the necessary stability for the agents to perform effectively. </a:t>
                </a:r>
              </a:p>
              <a:p>
                <a:pPr algn="just"/>
                <a:r>
                  <a:rPr lang="en-US" sz="1200" dirty="0">
                    <a:latin typeface="Arial" panose="020B0604020202020204" pitchFamily="34" charset="0"/>
                    <a:cs typeface="Arial" panose="020B0604020202020204" pitchFamily="34" charset="0"/>
                  </a:rPr>
                  <a:t>This increased stability helps the agents better manage the noise and adapt to the fluctuations in the demand curve, leading to improved performance.</a:t>
                </a:r>
                <a:endParaRPr lang="it-IT" sz="1200" dirty="0">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BD225625-7B58-A6E7-1368-D3C006520529}"/>
                  </a:ext>
                </a:extLst>
              </p:cNvPr>
              <p:cNvSpPr txBox="1">
                <a:spLocks noRot="1" noChangeAspect="1" noMove="1" noResize="1" noEditPoints="1" noAdjustHandles="1" noChangeArrowheads="1" noChangeShapeType="1" noTextEdit="1"/>
              </p:cNvSpPr>
              <p:nvPr/>
            </p:nvSpPr>
            <p:spPr>
              <a:xfrm>
                <a:off x="457200" y="1554767"/>
                <a:ext cx="5242560" cy="1760803"/>
              </a:xfrm>
              <a:prstGeom prst="rect">
                <a:avLst/>
              </a:prstGeom>
              <a:blipFill>
                <a:blip r:embed="rId5"/>
                <a:stretch>
                  <a:fillRect t="-346" b="-1384"/>
                </a:stretch>
              </a:blipFill>
            </p:spPr>
            <p:txBody>
              <a:bodyPr/>
              <a:lstStyle/>
              <a:p>
                <a:r>
                  <a:rPr lang="it-IT">
                    <a:noFill/>
                  </a:rPr>
                  <a:t> </a:t>
                </a:r>
              </a:p>
            </p:txBody>
          </p:sp>
        </mc:Fallback>
      </mc:AlternateContent>
      <p:sp>
        <p:nvSpPr>
          <p:cNvPr id="7" name="Titolo 1">
            <a:extLst>
              <a:ext uri="{FF2B5EF4-FFF2-40B4-BE49-F238E27FC236}">
                <a16:creationId xmlns:a16="http://schemas.microsoft.com/office/drawing/2014/main" id="{B9A5D2DE-05D8-B34E-2DE7-2A283B98B9D7}"/>
              </a:ext>
            </a:extLst>
          </p:cNvPr>
          <p:cNvSpPr txBox="1">
            <a:spLocks/>
          </p:cNvSpPr>
          <p:nvPr/>
        </p:nvSpPr>
        <p:spPr>
          <a:xfrm>
            <a:off x="288521" y="139166"/>
            <a:ext cx="8581043" cy="1018582"/>
          </a:xfrm>
          <a:prstGeom prst="rect">
            <a:avLst/>
          </a:prstGeom>
        </p:spPr>
        <p:txBody>
          <a:bodyPr vert="horz" lIns="91440" tIns="45720" rIns="91440" bIns="45720" rtlCol="0" anchor="t" anchorCtr="0">
            <a:normAutofit fontScale="97500"/>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3700" dirty="0" err="1"/>
              <a:t>Results</a:t>
            </a:r>
            <a:br>
              <a:rPr lang="it-IT" sz="3600" dirty="0"/>
            </a:br>
            <a:r>
              <a:rPr lang="it-IT" sz="2100" dirty="0" err="1"/>
              <a:t>Changing</a:t>
            </a:r>
            <a:r>
              <a:rPr lang="it-IT" sz="2100" dirty="0"/>
              <a:t> </a:t>
            </a:r>
            <a:r>
              <a:rPr lang="it-IT" sz="2100" i="1" dirty="0"/>
              <a:t>W</a:t>
            </a:r>
            <a:r>
              <a:rPr lang="it-IT" sz="2100" dirty="0"/>
              <a:t> and </a:t>
            </a:r>
            <a:r>
              <a:rPr lang="it-IT" sz="2100" i="1" dirty="0"/>
              <a:t>h</a:t>
            </a:r>
            <a:endParaRPr lang="it-IT" sz="2100" dirty="0"/>
          </a:p>
        </p:txBody>
      </p:sp>
    </p:spTree>
    <p:extLst>
      <p:ext uri="{BB962C8B-B14F-4D97-AF65-F5344CB8AC3E}">
        <p14:creationId xmlns:p14="http://schemas.microsoft.com/office/powerpoint/2010/main" val="312755019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D361A84-243F-5F44-DB60-7CBE631F325F}"/>
              </a:ext>
            </a:extLst>
          </p:cNvPr>
          <p:cNvPicPr>
            <a:picLocks noChangeAspect="1"/>
          </p:cNvPicPr>
          <p:nvPr/>
        </p:nvPicPr>
        <p:blipFill>
          <a:blip r:embed="rId2"/>
          <a:stretch>
            <a:fillRect/>
          </a:stretch>
        </p:blipFill>
        <p:spPr>
          <a:xfrm>
            <a:off x="0" y="6181631"/>
            <a:ext cx="3381847" cy="676369"/>
          </a:xfrm>
          <a:prstGeom prst="rect">
            <a:avLst/>
          </a:prstGeom>
        </p:spPr>
      </p:pic>
      <p:sp>
        <p:nvSpPr>
          <p:cNvPr id="6" name="TextBox 5">
            <a:extLst>
              <a:ext uri="{FF2B5EF4-FFF2-40B4-BE49-F238E27FC236}">
                <a16:creationId xmlns:a16="http://schemas.microsoft.com/office/drawing/2014/main" id="{0E3DD29D-D275-9E6C-1CC5-E681C6B6695F}"/>
              </a:ext>
            </a:extLst>
          </p:cNvPr>
          <p:cNvSpPr txBox="1"/>
          <p:nvPr/>
        </p:nvSpPr>
        <p:spPr>
          <a:xfrm>
            <a:off x="568960" y="1461254"/>
            <a:ext cx="8117840" cy="2308324"/>
          </a:xfrm>
          <a:prstGeom prst="rect">
            <a:avLst/>
          </a:prstGeom>
          <a:noFill/>
        </p:spPr>
        <p:txBody>
          <a:bodyPr wrap="square" rtlCol="0">
            <a:spAutoFit/>
          </a:bodyPr>
          <a:lstStyle/>
          <a:p>
            <a:pPr algn="just"/>
            <a:r>
              <a:rPr lang="en-US" sz="1200" dirty="0">
                <a:latin typeface="Arial" panose="020B0604020202020204" pitchFamily="34" charset="0"/>
                <a:cs typeface="Arial" panose="020B0604020202020204" pitchFamily="34" charset="0"/>
              </a:rPr>
              <a:t>Similar considerations can be made regarding the number of intervals into which the days are divided, and consequently, the length of each interval. </a:t>
            </a:r>
          </a:p>
          <a:p>
            <a:pPr algn="just"/>
            <a:r>
              <a:rPr lang="en-US" sz="1200" dirty="0">
                <a:latin typeface="Arial" panose="020B0604020202020204" pitchFamily="34" charset="0"/>
                <a:cs typeface="Arial" panose="020B0604020202020204" pitchFamily="34" charset="0"/>
              </a:rPr>
              <a:t>When there are </a:t>
            </a:r>
            <a:r>
              <a:rPr lang="en-US" sz="1200" b="1" dirty="0">
                <a:latin typeface="Arial" panose="020B0604020202020204" pitchFamily="34" charset="0"/>
                <a:cs typeface="Arial" panose="020B0604020202020204" pitchFamily="34" charset="0"/>
              </a:rPr>
              <a:t>many short intervals</a:t>
            </a:r>
            <a:r>
              <a:rPr lang="en-US" sz="1200" dirty="0">
                <a:latin typeface="Arial" panose="020B0604020202020204" pitchFamily="34" charset="0"/>
                <a:cs typeface="Arial" panose="020B0604020202020204" pitchFamily="34" charset="0"/>
              </a:rPr>
              <a:t>, agents using </a:t>
            </a:r>
            <a:r>
              <a:rPr lang="en-US" sz="1200" b="1" dirty="0">
                <a:latin typeface="Arial" panose="020B0604020202020204" pitchFamily="34" charset="0"/>
                <a:cs typeface="Arial" panose="020B0604020202020204" pitchFamily="34" charset="0"/>
              </a:rPr>
              <a:t>change detection appear to have an advantage</a:t>
            </a:r>
            <a:r>
              <a:rPr lang="en-US" sz="1200" dirty="0">
                <a:latin typeface="Arial" panose="020B0604020202020204" pitchFamily="34" charset="0"/>
                <a:cs typeface="Arial" panose="020B0604020202020204" pitchFamily="34" charset="0"/>
              </a:rPr>
              <a:t> over the sliding window approach, likely due to its faster ability to adjust strategies.</a:t>
            </a:r>
          </a:p>
          <a:p>
            <a:pPr algn="just"/>
            <a:endParaRPr lang="en-US" sz="1200" dirty="0">
              <a:latin typeface="Arial" panose="020B0604020202020204" pitchFamily="34" charset="0"/>
              <a:cs typeface="Arial" panose="020B0604020202020204" pitchFamily="34" charset="0"/>
            </a:endParaRPr>
          </a:p>
          <a:p>
            <a:pPr algn="just"/>
            <a:r>
              <a:rPr lang="en-US" sz="1200" dirty="0">
                <a:latin typeface="Arial" panose="020B0604020202020204" pitchFamily="34" charset="0"/>
                <a:cs typeface="Arial" panose="020B0604020202020204" pitchFamily="34" charset="0"/>
              </a:rPr>
              <a:t>For instance, in one scenario, the total number of </a:t>
            </a:r>
            <a:r>
              <a:rPr lang="en-US" sz="1200" b="1" dirty="0">
                <a:latin typeface="Arial" panose="020B0604020202020204" pitchFamily="34" charset="0"/>
                <a:cs typeface="Arial" panose="020B0604020202020204" pitchFamily="34" charset="0"/>
              </a:rPr>
              <a:t>days</a:t>
            </a:r>
            <a:r>
              <a:rPr lang="en-US" sz="1200" dirty="0">
                <a:latin typeface="Arial" panose="020B0604020202020204" pitchFamily="34" charset="0"/>
                <a:cs typeface="Arial" panose="020B0604020202020204" pitchFamily="34" charset="0"/>
              </a:rPr>
              <a:t> was set to </a:t>
            </a:r>
            <a:r>
              <a:rPr lang="en-US" sz="1200" b="1" dirty="0">
                <a:latin typeface="Arial" panose="020B0604020202020204" pitchFamily="34" charset="0"/>
                <a:cs typeface="Arial" panose="020B0604020202020204" pitchFamily="34" charset="0"/>
              </a:rPr>
              <a:t>365*4</a:t>
            </a:r>
            <a:r>
              <a:rPr lang="en-US" sz="1200" dirty="0">
                <a:latin typeface="Arial" panose="020B0604020202020204" pitchFamily="34" charset="0"/>
                <a:cs typeface="Arial" panose="020B0604020202020204" pitchFamily="34" charset="0"/>
              </a:rPr>
              <a:t>, and the number of </a:t>
            </a:r>
            <a:r>
              <a:rPr lang="en-US" sz="1200" b="1" dirty="0">
                <a:latin typeface="Arial" panose="020B0604020202020204" pitchFamily="34" charset="0"/>
                <a:cs typeface="Arial" panose="020B0604020202020204" pitchFamily="34" charset="0"/>
              </a:rPr>
              <a:t>intervals</a:t>
            </a:r>
            <a:r>
              <a:rPr lang="en-US" sz="1200" dirty="0">
                <a:latin typeface="Arial" panose="020B0604020202020204" pitchFamily="34" charset="0"/>
                <a:cs typeface="Arial" panose="020B0604020202020204" pitchFamily="34" charset="0"/>
              </a:rPr>
              <a:t> to </a:t>
            </a:r>
            <a:r>
              <a:rPr lang="en-US" sz="1200" b="1" dirty="0">
                <a:latin typeface="Arial" panose="020B0604020202020204" pitchFamily="34" charset="0"/>
                <a:cs typeface="Arial" panose="020B0604020202020204" pitchFamily="34" charset="0"/>
              </a:rPr>
              <a:t>16</a:t>
            </a:r>
            <a:r>
              <a:rPr lang="en-US" sz="1200" dirty="0">
                <a:latin typeface="Arial" panose="020B0604020202020204" pitchFamily="34" charset="0"/>
                <a:cs typeface="Arial" panose="020B0604020202020204" pitchFamily="34" charset="0"/>
              </a:rPr>
              <a:t>, representing a case where the demand curve for a product </a:t>
            </a:r>
            <a:r>
              <a:rPr lang="en-US" sz="1200" b="1" dirty="0">
                <a:latin typeface="Arial" panose="020B0604020202020204" pitchFamily="34" charset="0"/>
                <a:cs typeface="Arial" panose="020B0604020202020204" pitchFamily="34" charset="0"/>
              </a:rPr>
              <a:t>shifts each season </a:t>
            </a:r>
            <a:r>
              <a:rPr lang="en-US" sz="1200" dirty="0">
                <a:latin typeface="Arial" panose="020B0604020202020204" pitchFamily="34" charset="0"/>
                <a:cs typeface="Arial" panose="020B0604020202020204" pitchFamily="34" charset="0"/>
              </a:rPr>
              <a:t>of the year. </a:t>
            </a:r>
          </a:p>
          <a:p>
            <a:pPr algn="just"/>
            <a:endParaRPr lang="en-US" sz="1200" dirty="0">
              <a:latin typeface="Arial" panose="020B0604020202020204" pitchFamily="34" charset="0"/>
              <a:cs typeface="Arial" panose="020B0604020202020204" pitchFamily="34" charset="0"/>
            </a:endParaRPr>
          </a:p>
          <a:p>
            <a:pPr algn="just"/>
            <a:r>
              <a:rPr lang="en-US" sz="1200" dirty="0">
                <a:latin typeface="Arial" panose="020B0604020202020204" pitchFamily="34" charset="0"/>
                <a:cs typeface="Arial" panose="020B0604020202020204" pitchFamily="34" charset="0"/>
              </a:rPr>
              <a:t>In this highly dynamic environment, where the demand curve changes frequently, the </a:t>
            </a:r>
            <a:r>
              <a:rPr lang="en-US" sz="1200" b="1" dirty="0">
                <a:latin typeface="Arial" panose="020B0604020202020204" pitchFamily="34" charset="0"/>
                <a:cs typeface="Arial" panose="020B0604020202020204" pitchFamily="34" charset="0"/>
              </a:rPr>
              <a:t>CUSUM</a:t>
            </a:r>
            <a:r>
              <a:rPr lang="en-US" sz="1200" dirty="0">
                <a:latin typeface="Arial" panose="020B0604020202020204" pitchFamily="34" charset="0"/>
                <a:cs typeface="Arial" panose="020B0604020202020204" pitchFamily="34" charset="0"/>
              </a:rPr>
              <a:t> agent achieved the </a:t>
            </a:r>
            <a:r>
              <a:rPr lang="en-US" sz="1200" b="1" dirty="0">
                <a:latin typeface="Arial" panose="020B0604020202020204" pitchFamily="34" charset="0"/>
                <a:cs typeface="Arial" panose="020B0604020202020204" pitchFamily="34" charset="0"/>
              </a:rPr>
              <a:t>lowest regret</a:t>
            </a:r>
            <a:r>
              <a:rPr lang="en-US" sz="1200" dirty="0">
                <a:latin typeface="Arial" panose="020B0604020202020204" pitchFamily="34" charset="0"/>
                <a:cs typeface="Arial" panose="020B0604020202020204" pitchFamily="34" charset="0"/>
              </a:rPr>
              <a:t>, while the sliding window approach proved largely ineffective, performing even worse than the standard UCB1 agent.</a:t>
            </a:r>
            <a:endParaRPr lang="it-IT" sz="1200" dirty="0">
              <a:latin typeface="Arial" panose="020B0604020202020204" pitchFamily="34" charset="0"/>
              <a:cs typeface="Arial" panose="020B0604020202020204" pitchFamily="34" charset="0"/>
            </a:endParaRPr>
          </a:p>
          <a:p>
            <a:r>
              <a:rPr lang="it-IT" sz="1200" dirty="0"/>
              <a:t> </a:t>
            </a:r>
          </a:p>
        </p:txBody>
      </p:sp>
      <p:pic>
        <p:nvPicPr>
          <p:cNvPr id="9" name="Picture 8">
            <a:extLst>
              <a:ext uri="{FF2B5EF4-FFF2-40B4-BE49-F238E27FC236}">
                <a16:creationId xmlns:a16="http://schemas.microsoft.com/office/drawing/2014/main" id="{C0638C99-0CC2-E199-C4DC-3BF0FE1471AB}"/>
              </a:ext>
            </a:extLst>
          </p:cNvPr>
          <p:cNvPicPr>
            <a:picLocks noChangeAspect="1"/>
          </p:cNvPicPr>
          <p:nvPr/>
        </p:nvPicPr>
        <p:blipFill>
          <a:blip r:embed="rId3"/>
          <a:stretch>
            <a:fillRect/>
          </a:stretch>
        </p:blipFill>
        <p:spPr>
          <a:xfrm>
            <a:off x="477333" y="3820676"/>
            <a:ext cx="2790679" cy="2217855"/>
          </a:xfrm>
          <a:prstGeom prst="rect">
            <a:avLst/>
          </a:prstGeom>
        </p:spPr>
      </p:pic>
      <p:pic>
        <p:nvPicPr>
          <p:cNvPr id="12" name="Picture 11">
            <a:extLst>
              <a:ext uri="{FF2B5EF4-FFF2-40B4-BE49-F238E27FC236}">
                <a16:creationId xmlns:a16="http://schemas.microsoft.com/office/drawing/2014/main" id="{48D96A03-A78F-3F52-536F-A9C9CF38EB95}"/>
              </a:ext>
            </a:extLst>
          </p:cNvPr>
          <p:cNvPicPr>
            <a:picLocks noChangeAspect="1"/>
          </p:cNvPicPr>
          <p:nvPr/>
        </p:nvPicPr>
        <p:blipFill>
          <a:blip r:embed="rId4"/>
          <a:stretch>
            <a:fillRect/>
          </a:stretch>
        </p:blipFill>
        <p:spPr>
          <a:xfrm>
            <a:off x="3288145" y="3841064"/>
            <a:ext cx="2790679" cy="2217855"/>
          </a:xfrm>
          <a:prstGeom prst="rect">
            <a:avLst/>
          </a:prstGeom>
        </p:spPr>
      </p:pic>
      <p:pic>
        <p:nvPicPr>
          <p:cNvPr id="14" name="Picture 13">
            <a:extLst>
              <a:ext uri="{FF2B5EF4-FFF2-40B4-BE49-F238E27FC236}">
                <a16:creationId xmlns:a16="http://schemas.microsoft.com/office/drawing/2014/main" id="{363C27EB-A48D-A510-3426-629568857C6E}"/>
              </a:ext>
            </a:extLst>
          </p:cNvPr>
          <p:cNvPicPr>
            <a:picLocks noChangeAspect="1"/>
          </p:cNvPicPr>
          <p:nvPr/>
        </p:nvPicPr>
        <p:blipFill>
          <a:blip r:embed="rId5"/>
          <a:stretch>
            <a:fillRect/>
          </a:stretch>
        </p:blipFill>
        <p:spPr>
          <a:xfrm>
            <a:off x="6078824" y="3806231"/>
            <a:ext cx="2790679" cy="2217855"/>
          </a:xfrm>
          <a:prstGeom prst="rect">
            <a:avLst/>
          </a:prstGeom>
        </p:spPr>
      </p:pic>
      <p:sp>
        <p:nvSpPr>
          <p:cNvPr id="7" name="Titolo 1">
            <a:extLst>
              <a:ext uri="{FF2B5EF4-FFF2-40B4-BE49-F238E27FC236}">
                <a16:creationId xmlns:a16="http://schemas.microsoft.com/office/drawing/2014/main" id="{3CBE0C06-3A1E-BCAB-380D-B0359D774C19}"/>
              </a:ext>
            </a:extLst>
          </p:cNvPr>
          <p:cNvSpPr txBox="1">
            <a:spLocks/>
          </p:cNvSpPr>
          <p:nvPr/>
        </p:nvSpPr>
        <p:spPr>
          <a:xfrm>
            <a:off x="288521" y="139166"/>
            <a:ext cx="8581043" cy="1018582"/>
          </a:xfrm>
          <a:prstGeom prst="rect">
            <a:avLst/>
          </a:prstGeom>
        </p:spPr>
        <p:txBody>
          <a:bodyPr vert="horz" lIns="91440" tIns="45720" rIns="91440" bIns="45720" rtlCol="0" anchor="t" anchorCtr="0">
            <a:normAutofit fontScale="97500"/>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3700" dirty="0" err="1"/>
              <a:t>Results</a:t>
            </a:r>
            <a:br>
              <a:rPr lang="it-IT" sz="3600" dirty="0"/>
            </a:br>
            <a:r>
              <a:rPr lang="it-IT" sz="2100" dirty="0" err="1"/>
              <a:t>Number</a:t>
            </a:r>
            <a:r>
              <a:rPr lang="it-IT" sz="2100" dirty="0"/>
              <a:t> of </a:t>
            </a:r>
            <a:r>
              <a:rPr lang="it-IT" sz="2100" dirty="0" err="1"/>
              <a:t>Intervals</a:t>
            </a:r>
            <a:endParaRPr lang="it-IT" sz="2100" dirty="0"/>
          </a:p>
        </p:txBody>
      </p:sp>
    </p:spTree>
    <p:extLst>
      <p:ext uri="{BB962C8B-B14F-4D97-AF65-F5344CB8AC3E}">
        <p14:creationId xmlns:p14="http://schemas.microsoft.com/office/powerpoint/2010/main" val="32789158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B5931F-A562-50B9-0784-B26DB0B392D2}"/>
              </a:ext>
            </a:extLst>
          </p:cNvPr>
          <p:cNvSpPr>
            <a:spLocks noGrp="1"/>
          </p:cNvSpPr>
          <p:nvPr>
            <p:ph idx="1"/>
          </p:nvPr>
        </p:nvSpPr>
        <p:spPr>
          <a:xfrm>
            <a:off x="410137" y="1434670"/>
            <a:ext cx="8323726" cy="4525963"/>
          </a:xfrm>
        </p:spPr>
        <p:txBody>
          <a:bodyPr>
            <a:normAutofit/>
          </a:bodyPr>
          <a:lstStyle/>
          <a:p>
            <a:pPr marL="342900" indent="-342900">
              <a:buFont typeface="Arial" panose="020B0604020202020204" pitchFamily="34" charset="0"/>
              <a:buChar char="•"/>
            </a:pPr>
            <a:r>
              <a:rPr lang="en-US" sz="1400" i="1" dirty="0"/>
              <a:t>Instance-Dependent Agent Behavior</a:t>
            </a:r>
          </a:p>
          <a:p>
            <a:pPr algn="just"/>
            <a:r>
              <a:rPr lang="en-US" sz="1200" dirty="0"/>
              <a:t>One significant limitation encountered in this assignment is the difficulty in making generalizable conclusions due to the </a:t>
            </a:r>
            <a:r>
              <a:rPr lang="en-US" sz="1200" b="1" dirty="0"/>
              <a:t>highly instance-dependent behavior of the agents</a:t>
            </a:r>
            <a:r>
              <a:rPr lang="en-US" sz="1200" dirty="0"/>
              <a:t>. </a:t>
            </a:r>
          </a:p>
          <a:p>
            <a:pPr algn="just"/>
            <a:r>
              <a:rPr lang="en-US" sz="1200" dirty="0"/>
              <a:t>Each agent's performance is closely tied to the specific parameters of the environment, such as the noise level, the rate of change in the demand curve, and the length of the intervals. </a:t>
            </a:r>
          </a:p>
          <a:p>
            <a:pPr algn="just"/>
            <a:r>
              <a:rPr lang="en-US" sz="1200" dirty="0"/>
              <a:t>This variability makes it challenging to get general insights on how these algorithms might behave in new environments with different characteristics. </a:t>
            </a:r>
          </a:p>
          <a:p>
            <a:pPr algn="just"/>
            <a:endParaRPr lang="en-US" sz="1400" dirty="0"/>
          </a:p>
          <a:p>
            <a:pPr marL="285750" indent="-285750" algn="just">
              <a:buFont typeface="Arial" panose="020B0604020202020204" pitchFamily="34" charset="0"/>
              <a:buChar char="•"/>
            </a:pPr>
            <a:r>
              <a:rPr lang="en-US" sz="1400" i="1" dirty="0"/>
              <a:t>Struggles in Simulating Real-World Seasonality</a:t>
            </a:r>
          </a:p>
          <a:p>
            <a:pPr algn="just"/>
            <a:r>
              <a:rPr lang="en-US" sz="1200" dirty="0"/>
              <a:t>Simulating real-world </a:t>
            </a:r>
            <a:r>
              <a:rPr lang="en-US" sz="1200" b="1" dirty="0"/>
              <a:t>demand seasonality </a:t>
            </a:r>
            <a:r>
              <a:rPr lang="en-US" sz="1200" dirty="0"/>
              <a:t>posed significant challenges, particularly when using UCB1-like agents that require substantial exploration during the initial phases of learning. </a:t>
            </a:r>
          </a:p>
          <a:p>
            <a:pPr algn="just"/>
            <a:r>
              <a:rPr lang="en-US" sz="1200" dirty="0"/>
              <a:t>In real-world situations, </a:t>
            </a:r>
            <a:r>
              <a:rPr lang="en-US" sz="1200" b="1" dirty="0"/>
              <a:t>demand</a:t>
            </a:r>
            <a:r>
              <a:rPr lang="en-US" sz="1200" dirty="0"/>
              <a:t> can </a:t>
            </a:r>
            <a:r>
              <a:rPr lang="en-US" sz="1200" b="1" dirty="0"/>
              <a:t>shift rapidly </a:t>
            </a:r>
            <a:r>
              <a:rPr lang="en-US" sz="1200" dirty="0"/>
              <a:t>due to seasonal effects, if the intervals are too short, the agents will spend most of the time exploring rather than adjusting to the true demand changes. </a:t>
            </a:r>
          </a:p>
          <a:p>
            <a:pPr algn="just"/>
            <a:r>
              <a:rPr lang="en-US" sz="1200" dirty="0"/>
              <a:t>Furthermore, the patterns driven by seasonality tend to repeat consistently from one year to the next which, if considered, could allow for a more efficient learning process. </a:t>
            </a:r>
          </a:p>
          <a:p>
            <a:pPr algn="just"/>
            <a:endParaRPr lang="en-US" sz="1200" dirty="0"/>
          </a:p>
          <a:p>
            <a:pPr marL="285750" indent="-285750" algn="just">
              <a:buFont typeface="Arial" panose="020B0604020202020204" pitchFamily="34" charset="0"/>
              <a:buChar char="•"/>
            </a:pPr>
            <a:r>
              <a:rPr lang="en-US" sz="1400" i="1" dirty="0"/>
              <a:t>Abrupt vs. smooth changes</a:t>
            </a:r>
          </a:p>
          <a:p>
            <a:pPr algn="just"/>
            <a:r>
              <a:rPr lang="en-US" sz="1200" dirty="0">
                <a:latin typeface="Arial" panose="020B0604020202020204" pitchFamily="34" charset="0"/>
                <a:cs typeface="Arial" panose="020B0604020202020204" pitchFamily="34" charset="0"/>
              </a:rPr>
              <a:t>Although the environment in this study incorporates noise, it still features abrupt shifts at fixed intervals. This setup may not fully capture the gradual, continuous changes that may occur for certain goods’ demand. Moreover, what was said in this requirement may only apply to abrupt-changes environments.</a:t>
            </a:r>
            <a:endParaRPr lang="en-US" sz="1600" dirty="0">
              <a:latin typeface="Arial" panose="020B0604020202020204" pitchFamily="34" charset="0"/>
              <a:cs typeface="Arial" panose="020B0604020202020204" pitchFamily="34" charset="0"/>
            </a:endParaRPr>
          </a:p>
        </p:txBody>
      </p:sp>
      <p:sp>
        <p:nvSpPr>
          <p:cNvPr id="7" name="Titolo 1">
            <a:extLst>
              <a:ext uri="{FF2B5EF4-FFF2-40B4-BE49-F238E27FC236}">
                <a16:creationId xmlns:a16="http://schemas.microsoft.com/office/drawing/2014/main" id="{1CD99022-6F7F-BE0B-548C-4B16A37E6C3E}"/>
              </a:ext>
            </a:extLst>
          </p:cNvPr>
          <p:cNvSpPr txBox="1">
            <a:spLocks/>
          </p:cNvSpPr>
          <p:nvPr/>
        </p:nvSpPr>
        <p:spPr>
          <a:xfrm>
            <a:off x="288521" y="139166"/>
            <a:ext cx="8581043" cy="1018582"/>
          </a:xfrm>
          <a:prstGeom prst="rect">
            <a:avLst/>
          </a:prstGeom>
        </p:spPr>
        <p:txBody>
          <a:bodyPr vert="horz" lIns="91440" tIns="45720" rIns="91440" bIns="45720" rtlCol="0" anchor="t" anchorCtr="0">
            <a:normAutofit fontScale="97500"/>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3700" dirty="0" err="1"/>
              <a:t>Conclusions</a:t>
            </a:r>
            <a:br>
              <a:rPr lang="it-IT" sz="3600" dirty="0"/>
            </a:br>
            <a:r>
              <a:rPr lang="it-IT" sz="2100" dirty="0" err="1"/>
              <a:t>Comments</a:t>
            </a:r>
            <a:r>
              <a:rPr lang="it-IT" sz="2100" dirty="0"/>
              <a:t> and </a:t>
            </a:r>
            <a:r>
              <a:rPr lang="it-IT" sz="2100" dirty="0" err="1"/>
              <a:t>Limitations</a:t>
            </a:r>
            <a:endParaRPr lang="it-IT" sz="2100" dirty="0"/>
          </a:p>
        </p:txBody>
      </p:sp>
    </p:spTree>
    <p:extLst>
      <p:ext uri="{BB962C8B-B14F-4D97-AF65-F5344CB8AC3E}">
        <p14:creationId xmlns:p14="http://schemas.microsoft.com/office/powerpoint/2010/main" val="133270654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1721149"/>
            <a:ext cx="2730901" cy="2126951"/>
          </a:xfrm>
          <a:prstGeom prst="rect">
            <a:avLst/>
          </a:prstGeom>
        </p:spPr>
      </p:pic>
      <p:sp>
        <p:nvSpPr>
          <p:cNvPr id="6" name="Titolo 1">
            <a:extLst>
              <a:ext uri="{FF2B5EF4-FFF2-40B4-BE49-F238E27FC236}">
                <a16:creationId xmlns:a16="http://schemas.microsoft.com/office/drawing/2014/main" id="{53614E9F-FE23-0B11-7206-141A863312AB}"/>
              </a:ext>
            </a:extLst>
          </p:cNvPr>
          <p:cNvSpPr txBox="1">
            <a:spLocks/>
          </p:cNvSpPr>
          <p:nvPr/>
        </p:nvSpPr>
        <p:spPr>
          <a:xfrm>
            <a:off x="622500" y="4849714"/>
            <a:ext cx="7772400" cy="968375"/>
          </a:xfrm>
          <a:prstGeom prst="rect">
            <a:avLst/>
          </a:prstGeom>
        </p:spPr>
        <p:txBody>
          <a:bodyPr vert="horz" lIns="91440" tIns="45720" rIns="91440" bIns="45720" rtlCol="0" anchor="t" anchorCtr="0">
            <a:normAutofit fontScale="975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dirty="0" err="1"/>
              <a:t>Requirement</a:t>
            </a:r>
            <a:r>
              <a:rPr lang="it-IT" dirty="0"/>
              <a:t> 4</a:t>
            </a:r>
          </a:p>
        </p:txBody>
      </p:sp>
    </p:spTree>
    <p:extLst>
      <p:ext uri="{BB962C8B-B14F-4D97-AF65-F5344CB8AC3E}">
        <p14:creationId xmlns:p14="http://schemas.microsoft.com/office/powerpoint/2010/main" val="341684237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3600" dirty="0"/>
              <a:t>Environment and Agents</a:t>
            </a:r>
          </a:p>
        </p:txBody>
      </p:sp>
      <p:pic>
        <p:nvPicPr>
          <p:cNvPr id="8" name="Picture 7">
            <a:extLst>
              <a:ext uri="{FF2B5EF4-FFF2-40B4-BE49-F238E27FC236}">
                <a16:creationId xmlns:a16="http://schemas.microsoft.com/office/drawing/2014/main" id="{ED361A84-243F-5F44-DB60-7CBE631F325F}"/>
              </a:ext>
            </a:extLst>
          </p:cNvPr>
          <p:cNvPicPr>
            <a:picLocks noChangeAspect="1"/>
          </p:cNvPicPr>
          <p:nvPr/>
        </p:nvPicPr>
        <p:blipFill>
          <a:blip r:embed="rId2"/>
          <a:stretch>
            <a:fillRect/>
          </a:stretch>
        </p:blipFill>
        <p:spPr>
          <a:xfrm>
            <a:off x="0" y="5998436"/>
            <a:ext cx="3381847" cy="676369"/>
          </a:xfrm>
          <a:prstGeom prst="rect">
            <a:avLst/>
          </a:prstGeom>
        </p:spPr>
      </p:pic>
      <p:sp>
        <p:nvSpPr>
          <p:cNvPr id="6" name="Rectangle 5">
            <a:extLst>
              <a:ext uri="{FF2B5EF4-FFF2-40B4-BE49-F238E27FC236}">
                <a16:creationId xmlns:a16="http://schemas.microsoft.com/office/drawing/2014/main" id="{5242A470-91F5-A938-E9FA-EAAEC3D34A4C}"/>
              </a:ext>
            </a:extLst>
          </p:cNvPr>
          <p:cNvSpPr/>
          <p:nvPr/>
        </p:nvSpPr>
        <p:spPr>
          <a:xfrm>
            <a:off x="0" y="5998436"/>
            <a:ext cx="9144000" cy="333876"/>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TextBox 8">
            <a:extLst>
              <a:ext uri="{FF2B5EF4-FFF2-40B4-BE49-F238E27FC236}">
                <a16:creationId xmlns:a16="http://schemas.microsoft.com/office/drawing/2014/main" id="{54043676-7759-73AC-007B-E987D67778A9}"/>
              </a:ext>
            </a:extLst>
          </p:cNvPr>
          <p:cNvSpPr txBox="1"/>
          <p:nvPr/>
        </p:nvSpPr>
        <p:spPr>
          <a:xfrm>
            <a:off x="281478" y="1404200"/>
            <a:ext cx="8581043" cy="584775"/>
          </a:xfrm>
          <a:prstGeom prst="rect">
            <a:avLst/>
          </a:prstGeom>
          <a:noFill/>
        </p:spPr>
        <p:txBody>
          <a:bodyPr wrap="square" rtlCol="0">
            <a:spAutoFit/>
          </a:bodyPr>
          <a:lstStyle/>
          <a:p>
            <a:pPr algn="just"/>
            <a:r>
              <a:rPr lang="en-US" sz="1600" dirty="0">
                <a:latin typeface="Arial" panose="020B0604020202020204" pitchFamily="34" charset="0"/>
                <a:cs typeface="Arial" panose="020B0604020202020204" pitchFamily="34" charset="0"/>
              </a:rPr>
              <a:t>The agents take part in repeated </a:t>
            </a:r>
            <a:r>
              <a:rPr lang="en-US" sz="1600" b="1" dirty="0">
                <a:latin typeface="Arial" panose="020B0604020202020204" pitchFamily="34" charset="0"/>
                <a:cs typeface="Arial" panose="020B0604020202020204" pitchFamily="34" charset="0"/>
              </a:rPr>
              <a:t>Generalized First Price Auctions. </a:t>
            </a:r>
          </a:p>
          <a:p>
            <a:r>
              <a:rPr lang="it-IT" sz="1600" dirty="0"/>
              <a:t> </a:t>
            </a:r>
          </a:p>
        </p:txBody>
      </p:sp>
      <p:pic>
        <p:nvPicPr>
          <p:cNvPr id="5" name="Picture 4">
            <a:extLst>
              <a:ext uri="{FF2B5EF4-FFF2-40B4-BE49-F238E27FC236}">
                <a16:creationId xmlns:a16="http://schemas.microsoft.com/office/drawing/2014/main" id="{1FC5BFAB-D8B4-F1E8-4BC3-4CC5A56E0857}"/>
              </a:ext>
            </a:extLst>
          </p:cNvPr>
          <p:cNvPicPr>
            <a:picLocks noChangeAspect="1"/>
          </p:cNvPicPr>
          <p:nvPr/>
        </p:nvPicPr>
        <p:blipFill>
          <a:blip r:embed="rId3"/>
          <a:stretch>
            <a:fillRect/>
          </a:stretch>
        </p:blipFill>
        <p:spPr>
          <a:xfrm>
            <a:off x="3214378" y="3578161"/>
            <a:ext cx="2747799" cy="1875639"/>
          </a:xfrm>
          <a:prstGeom prst="rect">
            <a:avLst/>
          </a:prstGeom>
        </p:spPr>
      </p:pic>
      <p:pic>
        <p:nvPicPr>
          <p:cNvPr id="7" name="Picture 6">
            <a:extLst>
              <a:ext uri="{FF2B5EF4-FFF2-40B4-BE49-F238E27FC236}">
                <a16:creationId xmlns:a16="http://schemas.microsoft.com/office/drawing/2014/main" id="{B78FFCEC-8EDB-66DB-0B6E-69C779AD4A90}"/>
              </a:ext>
            </a:extLst>
          </p:cNvPr>
          <p:cNvPicPr>
            <a:picLocks noChangeAspect="1"/>
          </p:cNvPicPr>
          <p:nvPr/>
        </p:nvPicPr>
        <p:blipFill>
          <a:blip r:embed="rId4"/>
          <a:stretch>
            <a:fillRect/>
          </a:stretch>
        </p:blipFill>
        <p:spPr>
          <a:xfrm>
            <a:off x="6150680" y="3578161"/>
            <a:ext cx="2747799" cy="1884616"/>
          </a:xfrm>
          <a:prstGeom prst="rect">
            <a:avLst/>
          </a:prstGeom>
        </p:spPr>
      </p:pic>
      <p:pic>
        <p:nvPicPr>
          <p:cNvPr id="11" name="Picture 10">
            <a:extLst>
              <a:ext uri="{FF2B5EF4-FFF2-40B4-BE49-F238E27FC236}">
                <a16:creationId xmlns:a16="http://schemas.microsoft.com/office/drawing/2014/main" id="{F52B0CB0-2243-E973-7E4D-03EF6299E917}"/>
              </a:ext>
            </a:extLst>
          </p:cNvPr>
          <p:cNvPicPr>
            <a:picLocks noChangeAspect="1"/>
          </p:cNvPicPr>
          <p:nvPr/>
        </p:nvPicPr>
        <p:blipFill>
          <a:blip r:embed="rId5"/>
          <a:stretch>
            <a:fillRect/>
          </a:stretch>
        </p:blipFill>
        <p:spPr>
          <a:xfrm>
            <a:off x="245521" y="3578161"/>
            <a:ext cx="2747799" cy="1875639"/>
          </a:xfrm>
          <a:prstGeom prst="rect">
            <a:avLst/>
          </a:prstGeom>
        </p:spPr>
      </p:pic>
      <p:sp>
        <p:nvSpPr>
          <p:cNvPr id="12" name="TextBox 11">
            <a:extLst>
              <a:ext uri="{FF2B5EF4-FFF2-40B4-BE49-F238E27FC236}">
                <a16:creationId xmlns:a16="http://schemas.microsoft.com/office/drawing/2014/main" id="{083D6EB0-9836-181D-19F3-653E74735DA3}"/>
              </a:ext>
            </a:extLst>
          </p:cNvPr>
          <p:cNvSpPr txBox="1"/>
          <p:nvPr/>
        </p:nvSpPr>
        <p:spPr>
          <a:xfrm>
            <a:off x="412990" y="2559514"/>
            <a:ext cx="2580330" cy="338554"/>
          </a:xfrm>
          <a:prstGeom prst="rect">
            <a:avLst/>
          </a:prstGeom>
          <a:noFill/>
        </p:spPr>
        <p:txBody>
          <a:bodyPr wrap="square" rtlCol="0">
            <a:spAutoFit/>
          </a:bodyPr>
          <a:lstStyle/>
          <a:p>
            <a:pPr algn="ctr"/>
            <a:r>
              <a:rPr lang="en-GB" sz="1600" b="1" dirty="0"/>
              <a:t>Multiplicative Pacing</a:t>
            </a:r>
          </a:p>
        </p:txBody>
      </p:sp>
      <p:sp>
        <p:nvSpPr>
          <p:cNvPr id="13" name="TextBox 12">
            <a:extLst>
              <a:ext uri="{FF2B5EF4-FFF2-40B4-BE49-F238E27FC236}">
                <a16:creationId xmlns:a16="http://schemas.microsoft.com/office/drawing/2014/main" id="{371A334C-FF55-7509-6374-2F05A8155D89}"/>
              </a:ext>
            </a:extLst>
          </p:cNvPr>
          <p:cNvSpPr txBox="1"/>
          <p:nvPr/>
        </p:nvSpPr>
        <p:spPr>
          <a:xfrm>
            <a:off x="3381847" y="2559514"/>
            <a:ext cx="2580330" cy="338554"/>
          </a:xfrm>
          <a:prstGeom prst="rect">
            <a:avLst/>
          </a:prstGeom>
          <a:noFill/>
        </p:spPr>
        <p:txBody>
          <a:bodyPr wrap="square" rtlCol="0">
            <a:spAutoFit/>
          </a:bodyPr>
          <a:lstStyle/>
          <a:p>
            <a:pPr algn="ctr"/>
            <a:r>
              <a:rPr lang="en-GB" sz="1600" b="1" dirty="0"/>
              <a:t>FF Multiplicative Pacing</a:t>
            </a:r>
          </a:p>
        </p:txBody>
      </p:sp>
      <p:sp>
        <p:nvSpPr>
          <p:cNvPr id="14" name="TextBox 13">
            <a:extLst>
              <a:ext uri="{FF2B5EF4-FFF2-40B4-BE49-F238E27FC236}">
                <a16:creationId xmlns:a16="http://schemas.microsoft.com/office/drawing/2014/main" id="{ADE239EE-96A3-744F-CB6B-E07555AC60A6}"/>
              </a:ext>
            </a:extLst>
          </p:cNvPr>
          <p:cNvSpPr txBox="1"/>
          <p:nvPr/>
        </p:nvSpPr>
        <p:spPr>
          <a:xfrm>
            <a:off x="6350704" y="2458396"/>
            <a:ext cx="2580330" cy="584775"/>
          </a:xfrm>
          <a:prstGeom prst="rect">
            <a:avLst/>
          </a:prstGeom>
          <a:noFill/>
        </p:spPr>
        <p:txBody>
          <a:bodyPr wrap="square" rtlCol="0">
            <a:spAutoFit/>
          </a:bodyPr>
          <a:lstStyle/>
          <a:p>
            <a:pPr algn="ctr"/>
            <a:r>
              <a:rPr lang="en-GB" sz="1600" b="1" dirty="0"/>
              <a:t>UCB with</a:t>
            </a:r>
          </a:p>
          <a:p>
            <a:pPr algn="ctr"/>
            <a:r>
              <a:rPr lang="en-GB" sz="1600" b="1" dirty="0"/>
              <a:t>Negative Feedback</a:t>
            </a:r>
          </a:p>
        </p:txBody>
      </p:sp>
    </p:spTree>
    <p:extLst>
      <p:ext uri="{BB962C8B-B14F-4D97-AF65-F5344CB8AC3E}">
        <p14:creationId xmlns:p14="http://schemas.microsoft.com/office/powerpoint/2010/main" val="11559685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D361A84-243F-5F44-DB60-7CBE631F325F}"/>
              </a:ext>
            </a:extLst>
          </p:cNvPr>
          <p:cNvPicPr>
            <a:picLocks noChangeAspect="1"/>
          </p:cNvPicPr>
          <p:nvPr/>
        </p:nvPicPr>
        <p:blipFill>
          <a:blip r:embed="rId2"/>
          <a:stretch>
            <a:fillRect/>
          </a:stretch>
        </p:blipFill>
        <p:spPr>
          <a:xfrm>
            <a:off x="0" y="5998436"/>
            <a:ext cx="3381847" cy="676369"/>
          </a:xfrm>
          <a:prstGeom prst="rect">
            <a:avLst/>
          </a:prstGeom>
        </p:spPr>
      </p:pic>
      <p:sp>
        <p:nvSpPr>
          <p:cNvPr id="6" name="Rectangle 5">
            <a:extLst>
              <a:ext uri="{FF2B5EF4-FFF2-40B4-BE49-F238E27FC236}">
                <a16:creationId xmlns:a16="http://schemas.microsoft.com/office/drawing/2014/main" id="{5242A470-91F5-A938-E9FA-EAAEC3D34A4C}"/>
              </a:ext>
            </a:extLst>
          </p:cNvPr>
          <p:cNvSpPr/>
          <p:nvPr/>
        </p:nvSpPr>
        <p:spPr>
          <a:xfrm>
            <a:off x="0" y="5998436"/>
            <a:ext cx="9144000" cy="333876"/>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5" name="Picture 4">
            <a:extLst>
              <a:ext uri="{FF2B5EF4-FFF2-40B4-BE49-F238E27FC236}">
                <a16:creationId xmlns:a16="http://schemas.microsoft.com/office/drawing/2014/main" id="{9577EFFC-B1C8-B049-F1B9-CB551D808B93}"/>
              </a:ext>
            </a:extLst>
          </p:cNvPr>
          <p:cNvPicPr>
            <a:picLocks noChangeAspect="1"/>
          </p:cNvPicPr>
          <p:nvPr/>
        </p:nvPicPr>
        <p:blipFill>
          <a:blip r:embed="rId3"/>
          <a:stretch>
            <a:fillRect/>
          </a:stretch>
        </p:blipFill>
        <p:spPr>
          <a:xfrm>
            <a:off x="3571788" y="1519081"/>
            <a:ext cx="2679100" cy="1982808"/>
          </a:xfrm>
          <a:prstGeom prst="rect">
            <a:avLst/>
          </a:prstGeom>
        </p:spPr>
      </p:pic>
      <p:pic>
        <p:nvPicPr>
          <p:cNvPr id="10" name="Picture 9">
            <a:extLst>
              <a:ext uri="{FF2B5EF4-FFF2-40B4-BE49-F238E27FC236}">
                <a16:creationId xmlns:a16="http://schemas.microsoft.com/office/drawing/2014/main" id="{C4EA848D-748E-2ADB-45B0-96C06A59A566}"/>
              </a:ext>
            </a:extLst>
          </p:cNvPr>
          <p:cNvPicPr>
            <a:picLocks noChangeAspect="1"/>
          </p:cNvPicPr>
          <p:nvPr/>
        </p:nvPicPr>
        <p:blipFill>
          <a:blip r:embed="rId4"/>
          <a:stretch>
            <a:fillRect/>
          </a:stretch>
        </p:blipFill>
        <p:spPr>
          <a:xfrm>
            <a:off x="3694470" y="3736719"/>
            <a:ext cx="2556417" cy="1987888"/>
          </a:xfrm>
          <a:prstGeom prst="rect">
            <a:avLst/>
          </a:prstGeom>
        </p:spPr>
      </p:pic>
      <p:sp>
        <p:nvSpPr>
          <p:cNvPr id="9" name="Titolo 1">
            <a:extLst>
              <a:ext uri="{FF2B5EF4-FFF2-40B4-BE49-F238E27FC236}">
                <a16:creationId xmlns:a16="http://schemas.microsoft.com/office/drawing/2014/main" id="{2804C06F-9430-5A95-A799-A8C43EE4A455}"/>
              </a:ext>
            </a:extLst>
          </p:cNvPr>
          <p:cNvSpPr>
            <a:spLocks noGrp="1"/>
          </p:cNvSpPr>
          <p:nvPr>
            <p:ph type="title"/>
          </p:nvPr>
        </p:nvSpPr>
        <p:spPr>
          <a:xfrm>
            <a:off x="288521" y="139166"/>
            <a:ext cx="8581043" cy="1216100"/>
          </a:xfrm>
        </p:spPr>
        <p:txBody>
          <a:bodyPr>
            <a:normAutofit/>
          </a:bodyPr>
          <a:lstStyle/>
          <a:p>
            <a:r>
              <a:rPr lang="it-IT" sz="3600" dirty="0" err="1"/>
              <a:t>Results</a:t>
            </a:r>
            <a:br>
              <a:rPr lang="it-IT" sz="3600" dirty="0"/>
            </a:br>
            <a:r>
              <a:rPr lang="it-IT" sz="2000" dirty="0"/>
              <a:t>Basic Settings</a:t>
            </a:r>
            <a:endParaRPr lang="it-IT" sz="3600" dirty="0"/>
          </a:p>
        </p:txBody>
      </p:sp>
      <p:pic>
        <p:nvPicPr>
          <p:cNvPr id="11" name="Picture 10">
            <a:extLst>
              <a:ext uri="{FF2B5EF4-FFF2-40B4-BE49-F238E27FC236}">
                <a16:creationId xmlns:a16="http://schemas.microsoft.com/office/drawing/2014/main" id="{9CEF339B-782C-F256-9FA4-7587CDB819F7}"/>
              </a:ext>
            </a:extLst>
          </p:cNvPr>
          <p:cNvPicPr>
            <a:picLocks noChangeAspect="1"/>
          </p:cNvPicPr>
          <p:nvPr/>
        </p:nvPicPr>
        <p:blipFill>
          <a:blip r:embed="rId5"/>
          <a:stretch>
            <a:fillRect/>
          </a:stretch>
        </p:blipFill>
        <p:spPr>
          <a:xfrm>
            <a:off x="6290152" y="3736719"/>
            <a:ext cx="2679100" cy="1982808"/>
          </a:xfrm>
          <a:prstGeom prst="rect">
            <a:avLst/>
          </a:prstGeom>
        </p:spPr>
      </p:pic>
      <p:pic>
        <p:nvPicPr>
          <p:cNvPr id="12" name="Picture 11">
            <a:extLst>
              <a:ext uri="{FF2B5EF4-FFF2-40B4-BE49-F238E27FC236}">
                <a16:creationId xmlns:a16="http://schemas.microsoft.com/office/drawing/2014/main" id="{8D277203-54B4-F2C1-B6C7-E1A9EAA76A1E}"/>
              </a:ext>
            </a:extLst>
          </p:cNvPr>
          <p:cNvPicPr>
            <a:picLocks noChangeAspect="1"/>
          </p:cNvPicPr>
          <p:nvPr/>
        </p:nvPicPr>
        <p:blipFill>
          <a:blip r:embed="rId6"/>
          <a:stretch>
            <a:fillRect/>
          </a:stretch>
        </p:blipFill>
        <p:spPr>
          <a:xfrm>
            <a:off x="6250888" y="1519081"/>
            <a:ext cx="2679100" cy="1982808"/>
          </a:xfrm>
          <a:prstGeom prst="rect">
            <a:avLst/>
          </a:prstGeom>
        </p:spPr>
      </p:pic>
      <p:sp>
        <p:nvSpPr>
          <p:cNvPr id="15" name="TextBox 14">
            <a:extLst>
              <a:ext uri="{FF2B5EF4-FFF2-40B4-BE49-F238E27FC236}">
                <a16:creationId xmlns:a16="http://schemas.microsoft.com/office/drawing/2014/main" id="{5DE77694-EF2E-78B5-1152-02252583016B}"/>
              </a:ext>
            </a:extLst>
          </p:cNvPr>
          <p:cNvSpPr txBox="1"/>
          <p:nvPr/>
        </p:nvSpPr>
        <p:spPr>
          <a:xfrm>
            <a:off x="288521" y="1903171"/>
            <a:ext cx="3097161" cy="3539430"/>
          </a:xfrm>
          <a:prstGeom prst="rect">
            <a:avLst/>
          </a:prstGeom>
          <a:noFill/>
        </p:spPr>
        <p:txBody>
          <a:bodyPr wrap="square" rtlCol="0">
            <a:spAutoFit/>
          </a:bodyPr>
          <a:lstStyle/>
          <a:p>
            <a:r>
              <a:rPr lang="en-GB" sz="1600" dirty="0"/>
              <a:t>Simulation with </a:t>
            </a:r>
            <a:r>
              <a:rPr lang="en-GB" sz="1600" b="1" dirty="0"/>
              <a:t>one copy </a:t>
            </a:r>
            <a:r>
              <a:rPr lang="en-GB" sz="1600" dirty="0"/>
              <a:t>of each agent. FPA with </a:t>
            </a:r>
            <a:r>
              <a:rPr lang="en-GB" sz="1600" b="1" dirty="0"/>
              <a:t>2</a:t>
            </a:r>
            <a:r>
              <a:rPr lang="en-GB" sz="1600" dirty="0"/>
              <a:t> slots of </a:t>
            </a:r>
            <a:r>
              <a:rPr lang="en-GB" sz="1600" b="1" dirty="0"/>
              <a:t>equal value</a:t>
            </a:r>
            <a:r>
              <a:rPr lang="en-GB" sz="1600" dirty="0"/>
              <a:t>.</a:t>
            </a:r>
          </a:p>
          <a:p>
            <a:endParaRPr lang="en-GB" sz="1600" dirty="0"/>
          </a:p>
          <a:p>
            <a:endParaRPr lang="en-GB" sz="1600" dirty="0"/>
          </a:p>
          <a:p>
            <a:r>
              <a:rPr lang="en-GB" sz="1600" dirty="0"/>
              <a:t>The simple </a:t>
            </a:r>
            <a:r>
              <a:rPr lang="en-GB" sz="1600" b="1" dirty="0"/>
              <a:t>MP agent </a:t>
            </a:r>
            <a:r>
              <a:rPr lang="en-GB" sz="1600" dirty="0"/>
              <a:t>outperforms the other agents.</a:t>
            </a:r>
          </a:p>
          <a:p>
            <a:endParaRPr lang="en-GB" sz="1600" dirty="0"/>
          </a:p>
          <a:p>
            <a:endParaRPr lang="en-GB" sz="1600" dirty="0"/>
          </a:p>
          <a:p>
            <a:r>
              <a:rPr lang="en-GB" sz="1600" dirty="0"/>
              <a:t>The environment is equivalent to the </a:t>
            </a:r>
            <a:r>
              <a:rPr lang="en-GB" sz="1600" b="1" dirty="0"/>
              <a:t>non-stationary</a:t>
            </a:r>
            <a:r>
              <a:rPr lang="en-GB" sz="1600" dirty="0"/>
              <a:t> environment since the agents’ behaviour </a:t>
            </a:r>
            <a:r>
              <a:rPr lang="en-GB" sz="1600" b="1" dirty="0"/>
              <a:t>changes</a:t>
            </a:r>
            <a:r>
              <a:rPr lang="en-GB" sz="1600" dirty="0"/>
              <a:t> with their </a:t>
            </a:r>
            <a:r>
              <a:rPr lang="en-GB" sz="1600" b="1" dirty="0"/>
              <a:t>experience</a:t>
            </a:r>
            <a:r>
              <a:rPr lang="en-GB" sz="1600" dirty="0"/>
              <a:t>.</a:t>
            </a:r>
          </a:p>
        </p:txBody>
      </p:sp>
    </p:spTree>
    <p:extLst>
      <p:ext uri="{BB962C8B-B14F-4D97-AF65-F5344CB8AC3E}">
        <p14:creationId xmlns:p14="http://schemas.microsoft.com/office/powerpoint/2010/main" val="82061089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22C56-01E4-E2C3-0540-CA4EFE411854}"/>
              </a:ext>
            </a:extLst>
          </p:cNvPr>
          <p:cNvPicPr>
            <a:picLocks noChangeAspect="1"/>
          </p:cNvPicPr>
          <p:nvPr/>
        </p:nvPicPr>
        <p:blipFill>
          <a:blip r:embed="rId2"/>
          <a:stretch>
            <a:fillRect/>
          </a:stretch>
        </p:blipFill>
        <p:spPr>
          <a:xfrm>
            <a:off x="226142" y="1725084"/>
            <a:ext cx="5628134" cy="1855083"/>
          </a:xfrm>
          <a:prstGeom prst="rect">
            <a:avLst/>
          </a:prstGeom>
        </p:spPr>
      </p:pic>
      <p:pic>
        <p:nvPicPr>
          <p:cNvPr id="3" name="Picture 2">
            <a:extLst>
              <a:ext uri="{FF2B5EF4-FFF2-40B4-BE49-F238E27FC236}">
                <a16:creationId xmlns:a16="http://schemas.microsoft.com/office/drawing/2014/main" id="{CE99531F-7961-D855-BFE7-908F81F83183}"/>
              </a:ext>
            </a:extLst>
          </p:cNvPr>
          <p:cNvPicPr>
            <a:picLocks noChangeAspect="1"/>
          </p:cNvPicPr>
          <p:nvPr/>
        </p:nvPicPr>
        <p:blipFill>
          <a:blip r:embed="rId3"/>
          <a:stretch>
            <a:fillRect/>
          </a:stretch>
        </p:blipFill>
        <p:spPr>
          <a:xfrm>
            <a:off x="226142" y="6181631"/>
            <a:ext cx="3381847" cy="537203"/>
          </a:xfrm>
          <a:prstGeom prst="rect">
            <a:avLst/>
          </a:prstGeom>
        </p:spPr>
      </p:pic>
      <p:pic>
        <p:nvPicPr>
          <p:cNvPr id="6" name="Picture 5">
            <a:extLst>
              <a:ext uri="{FF2B5EF4-FFF2-40B4-BE49-F238E27FC236}">
                <a16:creationId xmlns:a16="http://schemas.microsoft.com/office/drawing/2014/main" id="{FC9A698D-EEEA-FB87-7E18-E49663231C12}"/>
              </a:ext>
            </a:extLst>
          </p:cNvPr>
          <p:cNvPicPr>
            <a:picLocks noChangeAspect="1"/>
          </p:cNvPicPr>
          <p:nvPr/>
        </p:nvPicPr>
        <p:blipFill>
          <a:blip r:embed="rId4"/>
          <a:srcRect r="64889"/>
          <a:stretch/>
        </p:blipFill>
        <p:spPr>
          <a:xfrm>
            <a:off x="6437183" y="3854858"/>
            <a:ext cx="1971684" cy="1855083"/>
          </a:xfrm>
          <a:prstGeom prst="rect">
            <a:avLst/>
          </a:prstGeom>
        </p:spPr>
      </p:pic>
      <p:sp>
        <p:nvSpPr>
          <p:cNvPr id="11" name="Titolo 1">
            <a:extLst>
              <a:ext uri="{FF2B5EF4-FFF2-40B4-BE49-F238E27FC236}">
                <a16:creationId xmlns:a16="http://schemas.microsoft.com/office/drawing/2014/main" id="{B515DD70-CBE2-B05E-E887-897A81CDFD48}"/>
              </a:ext>
            </a:extLst>
          </p:cNvPr>
          <p:cNvSpPr>
            <a:spLocks noGrp="1"/>
          </p:cNvSpPr>
          <p:nvPr>
            <p:ph type="title"/>
          </p:nvPr>
        </p:nvSpPr>
        <p:spPr>
          <a:xfrm>
            <a:off x="288521" y="139166"/>
            <a:ext cx="8581043" cy="1216100"/>
          </a:xfrm>
        </p:spPr>
        <p:txBody>
          <a:bodyPr>
            <a:normAutofit/>
          </a:bodyPr>
          <a:lstStyle/>
          <a:p>
            <a:r>
              <a:rPr lang="it-IT" sz="3600" dirty="0" err="1"/>
              <a:t>Results</a:t>
            </a:r>
            <a:br>
              <a:rPr lang="it-IT" sz="3600" dirty="0"/>
            </a:br>
            <a:r>
              <a:rPr lang="it-IT" sz="2000" dirty="0"/>
              <a:t>Extreme Settings</a:t>
            </a:r>
            <a:endParaRPr lang="it-IT" sz="3600" dirty="0"/>
          </a:p>
        </p:txBody>
      </p:sp>
      <p:sp>
        <p:nvSpPr>
          <p:cNvPr id="12" name="TextBox 11">
            <a:extLst>
              <a:ext uri="{FF2B5EF4-FFF2-40B4-BE49-F238E27FC236}">
                <a16:creationId xmlns:a16="http://schemas.microsoft.com/office/drawing/2014/main" id="{660FB368-FB50-D899-685B-241D4246DA07}"/>
              </a:ext>
            </a:extLst>
          </p:cNvPr>
          <p:cNvSpPr txBox="1"/>
          <p:nvPr/>
        </p:nvSpPr>
        <p:spPr>
          <a:xfrm>
            <a:off x="6314768" y="2172146"/>
            <a:ext cx="2603090" cy="830997"/>
          </a:xfrm>
          <a:prstGeom prst="rect">
            <a:avLst/>
          </a:prstGeom>
          <a:noFill/>
        </p:spPr>
        <p:txBody>
          <a:bodyPr wrap="square" rtlCol="0">
            <a:spAutoFit/>
          </a:bodyPr>
          <a:lstStyle/>
          <a:p>
            <a:r>
              <a:rPr lang="en-GB" sz="1600" dirty="0"/>
              <a:t>Using a </a:t>
            </a:r>
            <a:r>
              <a:rPr lang="en-GB" sz="1600" b="1" dirty="0"/>
              <a:t>1000 of arms </a:t>
            </a:r>
            <a:r>
              <a:rPr lang="en-GB" sz="1600" dirty="0"/>
              <a:t>and </a:t>
            </a:r>
            <a:r>
              <a:rPr lang="en-GB" sz="1600" b="1" dirty="0"/>
              <a:t>8000 users </a:t>
            </a:r>
            <a:r>
              <a:rPr lang="en-GB" sz="1600" dirty="0"/>
              <a:t>UCB struggles, as expected.</a:t>
            </a:r>
          </a:p>
        </p:txBody>
      </p:sp>
      <p:sp>
        <p:nvSpPr>
          <p:cNvPr id="14" name="TextBox 13">
            <a:extLst>
              <a:ext uri="{FF2B5EF4-FFF2-40B4-BE49-F238E27FC236}">
                <a16:creationId xmlns:a16="http://schemas.microsoft.com/office/drawing/2014/main" id="{AF153540-DEF8-1E7F-A1FA-FDFF90BB9549}"/>
              </a:ext>
            </a:extLst>
          </p:cNvPr>
          <p:cNvSpPr txBox="1"/>
          <p:nvPr/>
        </p:nvSpPr>
        <p:spPr>
          <a:xfrm>
            <a:off x="735133" y="4366900"/>
            <a:ext cx="5040486" cy="830997"/>
          </a:xfrm>
          <a:prstGeom prst="rect">
            <a:avLst/>
          </a:prstGeom>
          <a:noFill/>
        </p:spPr>
        <p:txBody>
          <a:bodyPr wrap="square" rtlCol="0">
            <a:spAutoFit/>
          </a:bodyPr>
          <a:lstStyle/>
          <a:p>
            <a:r>
              <a:rPr lang="en-GB" sz="1600" dirty="0"/>
              <a:t>In a competitive setting with </a:t>
            </a:r>
            <a:r>
              <a:rPr lang="en-GB" sz="1600" b="1" dirty="0"/>
              <a:t>25 agents per type</a:t>
            </a:r>
            <a:r>
              <a:rPr lang="en-GB" sz="1600" dirty="0"/>
              <a:t>, MP wins most of the auctions by outbidding all the other agents, but it leads to a </a:t>
            </a:r>
            <a:r>
              <a:rPr lang="en-GB" sz="1600" b="1" dirty="0"/>
              <a:t>poor gain in utility</a:t>
            </a:r>
            <a:r>
              <a:rPr lang="en-GB" sz="1600" dirty="0"/>
              <a:t>.  </a:t>
            </a:r>
          </a:p>
        </p:txBody>
      </p:sp>
    </p:spTree>
    <p:extLst>
      <p:ext uri="{BB962C8B-B14F-4D97-AF65-F5344CB8AC3E}">
        <p14:creationId xmlns:p14="http://schemas.microsoft.com/office/powerpoint/2010/main" val="17587860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464338"/>
          </a:xfrm>
        </p:spPr>
        <p:txBody>
          <a:bodyPr>
            <a:noAutofit/>
          </a:bodyPr>
          <a:lstStyle/>
          <a:p>
            <a:r>
              <a:rPr lang="it-IT" sz="3600" dirty="0"/>
              <a:t>Pricing and </a:t>
            </a:r>
            <a:r>
              <a:rPr lang="it-IT" sz="3600" dirty="0" err="1"/>
              <a:t>Bidding</a:t>
            </a:r>
            <a:r>
              <a:rPr lang="it-IT" sz="3600" dirty="0"/>
              <a:t> </a:t>
            </a:r>
            <a:r>
              <a:rPr lang="it-IT" sz="3600" dirty="0" err="1"/>
              <a:t>Environments</a:t>
            </a:r>
            <a:endParaRPr lang="it-IT" sz="3600" dirty="0"/>
          </a:p>
        </p:txBody>
      </p:sp>
      <p:grpSp>
        <p:nvGrpSpPr>
          <p:cNvPr id="14" name="Group 13">
            <a:extLst>
              <a:ext uri="{FF2B5EF4-FFF2-40B4-BE49-F238E27FC236}">
                <a16:creationId xmlns:a16="http://schemas.microsoft.com/office/drawing/2014/main" id="{3D0D179A-68EB-5337-CF53-B4A9E58D0E27}"/>
              </a:ext>
            </a:extLst>
          </p:cNvPr>
          <p:cNvGrpSpPr/>
          <p:nvPr/>
        </p:nvGrpSpPr>
        <p:grpSpPr>
          <a:xfrm>
            <a:off x="1139033" y="1711638"/>
            <a:ext cx="2682729" cy="4409984"/>
            <a:chOff x="1285502" y="1277116"/>
            <a:chExt cx="3091899" cy="4846472"/>
          </a:xfrm>
        </p:grpSpPr>
        <p:pic>
          <p:nvPicPr>
            <p:cNvPr id="4" name="Picture 3">
              <a:extLst>
                <a:ext uri="{FF2B5EF4-FFF2-40B4-BE49-F238E27FC236}">
                  <a16:creationId xmlns:a16="http://schemas.microsoft.com/office/drawing/2014/main" id="{7E54DD64-926F-64ED-CD48-B10ABC2622D7}"/>
                </a:ext>
              </a:extLst>
            </p:cNvPr>
            <p:cNvPicPr>
              <a:picLocks noChangeAspect="1"/>
            </p:cNvPicPr>
            <p:nvPr/>
          </p:nvPicPr>
          <p:blipFill>
            <a:blip r:embed="rId2"/>
            <a:stretch>
              <a:fillRect/>
            </a:stretch>
          </p:blipFill>
          <p:spPr>
            <a:xfrm>
              <a:off x="1285502" y="1277116"/>
              <a:ext cx="3091899" cy="2423236"/>
            </a:xfrm>
            <a:prstGeom prst="rect">
              <a:avLst/>
            </a:prstGeom>
            <a:ln>
              <a:solidFill>
                <a:schemeClr val="tx1"/>
              </a:solidFill>
            </a:ln>
          </p:spPr>
        </p:pic>
        <p:pic>
          <p:nvPicPr>
            <p:cNvPr id="6" name="Picture 5">
              <a:extLst>
                <a:ext uri="{FF2B5EF4-FFF2-40B4-BE49-F238E27FC236}">
                  <a16:creationId xmlns:a16="http://schemas.microsoft.com/office/drawing/2014/main" id="{870C8A68-4734-8F9F-E350-34AEE61A73B7}"/>
                </a:ext>
              </a:extLst>
            </p:cNvPr>
            <p:cNvPicPr>
              <a:picLocks noChangeAspect="1"/>
            </p:cNvPicPr>
            <p:nvPr/>
          </p:nvPicPr>
          <p:blipFill>
            <a:blip r:embed="rId3"/>
            <a:stretch>
              <a:fillRect/>
            </a:stretch>
          </p:blipFill>
          <p:spPr>
            <a:xfrm>
              <a:off x="1285502" y="3700352"/>
              <a:ext cx="3091899" cy="2423236"/>
            </a:xfrm>
            <a:prstGeom prst="rect">
              <a:avLst/>
            </a:prstGeom>
            <a:ln>
              <a:solidFill>
                <a:schemeClr val="tx1"/>
              </a:solidFill>
            </a:ln>
          </p:spPr>
        </p:pic>
      </p:grpSp>
      <p:grpSp>
        <p:nvGrpSpPr>
          <p:cNvPr id="15" name="Group 14">
            <a:extLst>
              <a:ext uri="{FF2B5EF4-FFF2-40B4-BE49-F238E27FC236}">
                <a16:creationId xmlns:a16="http://schemas.microsoft.com/office/drawing/2014/main" id="{5B945F8D-F757-6D40-FD54-F58DDBC65E96}"/>
              </a:ext>
            </a:extLst>
          </p:cNvPr>
          <p:cNvGrpSpPr/>
          <p:nvPr/>
        </p:nvGrpSpPr>
        <p:grpSpPr>
          <a:xfrm>
            <a:off x="5322239" y="1703440"/>
            <a:ext cx="2682728" cy="4409984"/>
            <a:chOff x="5021762" y="1278879"/>
            <a:chExt cx="3042000" cy="4844709"/>
          </a:xfrm>
        </p:grpSpPr>
        <p:pic>
          <p:nvPicPr>
            <p:cNvPr id="8" name="Picture 7">
              <a:extLst>
                <a:ext uri="{FF2B5EF4-FFF2-40B4-BE49-F238E27FC236}">
                  <a16:creationId xmlns:a16="http://schemas.microsoft.com/office/drawing/2014/main" id="{9107AC75-96C2-0356-FB3A-6CEF3AA49445}"/>
                </a:ext>
              </a:extLst>
            </p:cNvPr>
            <p:cNvPicPr>
              <a:picLocks noChangeAspect="1"/>
            </p:cNvPicPr>
            <p:nvPr/>
          </p:nvPicPr>
          <p:blipFill>
            <a:blip r:embed="rId4"/>
            <a:stretch>
              <a:fillRect/>
            </a:stretch>
          </p:blipFill>
          <p:spPr>
            <a:xfrm>
              <a:off x="5021762" y="1278879"/>
              <a:ext cx="3042000" cy="2430382"/>
            </a:xfrm>
            <a:prstGeom prst="rect">
              <a:avLst/>
            </a:prstGeom>
            <a:ln>
              <a:solidFill>
                <a:schemeClr val="tx1"/>
              </a:solidFill>
            </a:ln>
          </p:spPr>
        </p:pic>
        <p:pic>
          <p:nvPicPr>
            <p:cNvPr id="10" name="Picture 9">
              <a:extLst>
                <a:ext uri="{FF2B5EF4-FFF2-40B4-BE49-F238E27FC236}">
                  <a16:creationId xmlns:a16="http://schemas.microsoft.com/office/drawing/2014/main" id="{2279BDD6-24AD-B0E3-016C-849DCC6105D2}"/>
                </a:ext>
              </a:extLst>
            </p:cNvPr>
            <p:cNvPicPr>
              <a:picLocks noChangeAspect="1"/>
            </p:cNvPicPr>
            <p:nvPr/>
          </p:nvPicPr>
          <p:blipFill>
            <a:blip r:embed="rId5"/>
            <a:stretch>
              <a:fillRect/>
            </a:stretch>
          </p:blipFill>
          <p:spPr>
            <a:xfrm>
              <a:off x="5021762" y="3710240"/>
              <a:ext cx="3042000" cy="2413348"/>
            </a:xfrm>
            <a:prstGeom prst="rect">
              <a:avLst/>
            </a:prstGeom>
            <a:ln>
              <a:solidFill>
                <a:schemeClr val="tx1"/>
              </a:solidFill>
            </a:ln>
          </p:spPr>
        </p:pic>
      </p:grpSp>
      <p:sp>
        <p:nvSpPr>
          <p:cNvPr id="16" name="Titolo 1">
            <a:extLst>
              <a:ext uri="{FF2B5EF4-FFF2-40B4-BE49-F238E27FC236}">
                <a16:creationId xmlns:a16="http://schemas.microsoft.com/office/drawing/2014/main" id="{988982D1-066F-5A0C-E736-ED3C80A3F4A7}"/>
              </a:ext>
            </a:extLst>
          </p:cNvPr>
          <p:cNvSpPr txBox="1">
            <a:spLocks/>
          </p:cNvSpPr>
          <p:nvPr/>
        </p:nvSpPr>
        <p:spPr>
          <a:xfrm>
            <a:off x="1189107" y="1327425"/>
            <a:ext cx="2582579" cy="464338"/>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algn="ctr"/>
            <a:r>
              <a:rPr lang="it-IT" sz="1600" b="0" dirty="0" err="1">
                <a:solidFill>
                  <a:schemeClr val="tx1"/>
                </a:solidFill>
              </a:rPr>
              <a:t>Purchase</a:t>
            </a:r>
            <a:r>
              <a:rPr lang="it-IT" sz="1600" b="0" dirty="0">
                <a:solidFill>
                  <a:schemeClr val="tx1"/>
                </a:solidFill>
              </a:rPr>
              <a:t> </a:t>
            </a:r>
            <a:r>
              <a:rPr lang="it-IT" sz="1600" b="0" dirty="0" err="1">
                <a:solidFill>
                  <a:schemeClr val="tx1"/>
                </a:solidFill>
              </a:rPr>
              <a:t>probability</a:t>
            </a:r>
            <a:endParaRPr lang="it-IT" sz="1600" b="0" dirty="0">
              <a:solidFill>
                <a:schemeClr val="tx1"/>
              </a:solidFill>
            </a:endParaRPr>
          </a:p>
        </p:txBody>
      </p:sp>
      <p:sp>
        <p:nvSpPr>
          <p:cNvPr id="17" name="Titolo 1">
            <a:extLst>
              <a:ext uri="{FF2B5EF4-FFF2-40B4-BE49-F238E27FC236}">
                <a16:creationId xmlns:a16="http://schemas.microsoft.com/office/drawing/2014/main" id="{555443C6-8D2D-EF6D-C353-7DBA2111FD51}"/>
              </a:ext>
            </a:extLst>
          </p:cNvPr>
          <p:cNvSpPr txBox="1">
            <a:spLocks/>
          </p:cNvSpPr>
          <p:nvPr/>
        </p:nvSpPr>
        <p:spPr>
          <a:xfrm>
            <a:off x="4948928" y="1290553"/>
            <a:ext cx="3429349" cy="464338"/>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algn="ctr"/>
            <a:r>
              <a:rPr lang="it-IT" sz="1600" b="0" dirty="0" err="1">
                <a:solidFill>
                  <a:schemeClr val="tx1"/>
                </a:solidFill>
              </a:rPr>
              <a:t>Opponent</a:t>
            </a:r>
            <a:r>
              <a:rPr lang="it-IT" sz="1600" b="0" dirty="0">
                <a:solidFill>
                  <a:schemeClr val="tx1"/>
                </a:solidFill>
              </a:rPr>
              <a:t> </a:t>
            </a:r>
            <a:r>
              <a:rPr lang="it-IT" sz="1600" b="0" dirty="0" err="1">
                <a:solidFill>
                  <a:schemeClr val="tx1"/>
                </a:solidFill>
              </a:rPr>
              <a:t>bid</a:t>
            </a:r>
            <a:r>
              <a:rPr lang="it-IT" altLang="zh-CN" sz="1600" b="0" dirty="0" err="1">
                <a:solidFill>
                  <a:schemeClr val="tx1"/>
                </a:solidFill>
              </a:rPr>
              <a:t>s</a:t>
            </a:r>
            <a:r>
              <a:rPr lang="it-IT" sz="1600" b="0" dirty="0">
                <a:solidFill>
                  <a:schemeClr val="tx1"/>
                </a:solidFill>
              </a:rPr>
              <a:t> </a:t>
            </a:r>
            <a:r>
              <a:rPr lang="it-IT" sz="1200" b="0" dirty="0">
                <a:solidFill>
                  <a:schemeClr val="tx1"/>
                </a:solidFill>
              </a:rPr>
              <a:t>(3 </a:t>
            </a:r>
            <a:r>
              <a:rPr lang="it-IT" sz="1200" b="0" dirty="0" err="1">
                <a:solidFill>
                  <a:schemeClr val="tx1"/>
                </a:solidFill>
              </a:rPr>
              <a:t>opponents</a:t>
            </a:r>
            <a:r>
              <a:rPr lang="it-IT" sz="1200" b="0" dirty="0">
                <a:solidFill>
                  <a:schemeClr val="tx1"/>
                </a:solidFill>
              </a:rPr>
              <a:t>)</a:t>
            </a:r>
            <a:endParaRPr lang="it-IT" sz="1600" b="0" dirty="0">
              <a:solidFill>
                <a:schemeClr val="tx1"/>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CF32FC-3B36-6B33-A541-75F2288263D6}"/>
                  </a:ext>
                </a:extLst>
              </p:cNvPr>
              <p:cNvSpPr txBox="1"/>
              <p:nvPr/>
            </p:nvSpPr>
            <p:spPr>
              <a:xfrm>
                <a:off x="1817848" y="5024764"/>
                <a:ext cx="2682728" cy="417487"/>
              </a:xfrm>
              <a:prstGeom prst="rect">
                <a:avLst/>
              </a:prstGeom>
              <a:solidFill>
                <a:schemeClr val="bg1"/>
              </a:solid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tx1"/>
                          </a:solidFill>
                          <a:latin typeface="Cambria Math" panose="02040503050406030204" pitchFamily="18" charset="0"/>
                          <a:ea typeface="Cambria Math" panose="02040503050406030204" pitchFamily="18" charset="0"/>
                        </a:rPr>
                        <m:t>𝑃</m:t>
                      </m:r>
                      <m:d>
                        <m:dPr>
                          <m:ctrlPr>
                            <a:rPr lang="it-IT" sz="1400" b="0" i="1" smtClean="0">
                              <a:solidFill>
                                <a:schemeClr val="tx1"/>
                              </a:solidFill>
                              <a:latin typeface="Cambria Math" panose="02040503050406030204" pitchFamily="18" charset="0"/>
                              <a:ea typeface="Cambria Math" panose="02040503050406030204" pitchFamily="18" charset="0"/>
                            </a:rPr>
                          </m:ctrlPr>
                        </m:dPr>
                        <m:e>
                          <m:r>
                            <a:rPr lang="it-IT" sz="1400" b="0" i="1" smtClean="0">
                              <a:solidFill>
                                <a:schemeClr val="tx1"/>
                              </a:solidFill>
                              <a:latin typeface="Cambria Math" panose="02040503050406030204" pitchFamily="18" charset="0"/>
                              <a:ea typeface="Cambria Math" panose="02040503050406030204" pitchFamily="18" charset="0"/>
                            </a:rPr>
                            <m:t>𝑝𝑟𝑖𝑐𝑒</m:t>
                          </m:r>
                          <m:r>
                            <a:rPr lang="it-IT" sz="1400" b="0" i="1" smtClean="0">
                              <a:solidFill>
                                <a:schemeClr val="tx1"/>
                              </a:solidFill>
                              <a:latin typeface="Cambria Math" panose="02040503050406030204" pitchFamily="18" charset="0"/>
                              <a:ea typeface="Cambria Math" panose="02040503050406030204" pitchFamily="18" charset="0"/>
                            </a:rPr>
                            <m:t>,</m:t>
                          </m:r>
                          <m:r>
                            <a:rPr lang="it-IT" sz="1400" i="1" smtClean="0">
                              <a:solidFill>
                                <a:schemeClr val="tx1"/>
                              </a:solidFill>
                              <a:latin typeface="Cambria Math" panose="02040503050406030204" pitchFamily="18" charset="0"/>
                              <a:ea typeface="Cambria Math" panose="02040503050406030204" pitchFamily="18" charset="0"/>
                            </a:rPr>
                            <m:t>𝛼</m:t>
                          </m:r>
                          <m:r>
                            <a:rPr lang="it-IT" sz="1400" b="0" i="1" smtClean="0">
                              <a:solidFill>
                                <a:schemeClr val="tx1"/>
                              </a:solidFill>
                              <a:latin typeface="Cambria Math" panose="02040503050406030204" pitchFamily="18" charset="0"/>
                              <a:ea typeface="Cambria Math" panose="02040503050406030204" pitchFamily="18" charset="0"/>
                            </a:rPr>
                            <m:t>,</m:t>
                          </m:r>
                          <m:r>
                            <a:rPr lang="it-IT" sz="1400" b="0" i="1" smtClean="0">
                              <a:solidFill>
                                <a:schemeClr val="tx1"/>
                              </a:solidFill>
                              <a:latin typeface="Cambria Math" panose="02040503050406030204" pitchFamily="18" charset="0"/>
                              <a:ea typeface="Cambria Math" panose="02040503050406030204" pitchFamily="18" charset="0"/>
                            </a:rPr>
                            <m:t>𝛽</m:t>
                          </m:r>
                        </m:e>
                      </m:d>
                      <m:r>
                        <a:rPr lang="it-IT" sz="1400" b="0" i="1" smtClean="0">
                          <a:solidFill>
                            <a:schemeClr val="tx1"/>
                          </a:solidFill>
                          <a:latin typeface="Cambria Math" panose="02040503050406030204" pitchFamily="18" charset="0"/>
                          <a:ea typeface="Cambria Math" panose="02040503050406030204" pitchFamily="18" charset="0"/>
                        </a:rPr>
                        <m:t>=</m:t>
                      </m:r>
                      <m:f>
                        <m:fPr>
                          <m:ctrlPr>
                            <a:rPr lang="it-IT" sz="1400" b="0" i="1" smtClean="0">
                              <a:solidFill>
                                <a:schemeClr val="tx1"/>
                              </a:solidFill>
                              <a:latin typeface="Cambria Math" panose="02040503050406030204" pitchFamily="18" charset="0"/>
                              <a:ea typeface="Cambria Math" panose="02040503050406030204" pitchFamily="18" charset="0"/>
                            </a:rPr>
                          </m:ctrlPr>
                        </m:fPr>
                        <m:num>
                          <m:r>
                            <a:rPr lang="it-IT" sz="1400" b="0" i="1" smtClean="0">
                              <a:solidFill>
                                <a:schemeClr val="tx1"/>
                              </a:solidFill>
                              <a:latin typeface="Cambria Math" panose="02040503050406030204" pitchFamily="18" charset="0"/>
                              <a:ea typeface="Cambria Math" panose="02040503050406030204" pitchFamily="18" charset="0"/>
                            </a:rPr>
                            <m:t>1</m:t>
                          </m:r>
                        </m:num>
                        <m:den>
                          <m:r>
                            <a:rPr lang="it-IT" sz="1400" b="0" i="1" smtClean="0">
                              <a:solidFill>
                                <a:schemeClr val="tx1"/>
                              </a:solidFill>
                              <a:latin typeface="Cambria Math" panose="02040503050406030204" pitchFamily="18" charset="0"/>
                              <a:ea typeface="Cambria Math" panose="02040503050406030204" pitchFamily="18" charset="0"/>
                            </a:rPr>
                            <m:t>1+</m:t>
                          </m:r>
                          <m:sSup>
                            <m:sSupPr>
                              <m:ctrlPr>
                                <a:rPr lang="it-IT" sz="1400" b="0" i="1" smtClean="0">
                                  <a:solidFill>
                                    <a:schemeClr val="tx1"/>
                                  </a:solidFill>
                                  <a:latin typeface="Cambria Math" panose="02040503050406030204" pitchFamily="18" charset="0"/>
                                  <a:ea typeface="Cambria Math" panose="02040503050406030204" pitchFamily="18" charset="0"/>
                                </a:rPr>
                              </m:ctrlPr>
                            </m:sSupPr>
                            <m:e>
                              <m:r>
                                <a:rPr lang="it-IT" sz="1400" b="0" i="1" smtClean="0">
                                  <a:solidFill>
                                    <a:schemeClr val="tx1"/>
                                  </a:solidFill>
                                  <a:latin typeface="Cambria Math" panose="02040503050406030204" pitchFamily="18" charset="0"/>
                                  <a:ea typeface="Cambria Math" panose="02040503050406030204" pitchFamily="18" charset="0"/>
                                </a:rPr>
                                <m:t>𝑒</m:t>
                              </m:r>
                            </m:e>
                            <m:sup>
                              <m:r>
                                <a:rPr lang="it-IT" sz="1400" b="0" i="1" smtClean="0">
                                  <a:solidFill>
                                    <a:schemeClr val="tx1"/>
                                  </a:solidFill>
                                  <a:latin typeface="Cambria Math" panose="02040503050406030204" pitchFamily="18" charset="0"/>
                                  <a:ea typeface="Cambria Math" panose="02040503050406030204" pitchFamily="18" charset="0"/>
                                </a:rPr>
                                <m:t>−</m:t>
                              </m:r>
                              <m:d>
                                <m:dPr>
                                  <m:ctrlPr>
                                    <a:rPr lang="it-IT" sz="1400" b="0" i="1" smtClean="0">
                                      <a:solidFill>
                                        <a:schemeClr val="tx1"/>
                                      </a:solidFill>
                                      <a:latin typeface="Cambria Math" panose="02040503050406030204" pitchFamily="18" charset="0"/>
                                      <a:ea typeface="Cambria Math" panose="02040503050406030204" pitchFamily="18" charset="0"/>
                                    </a:rPr>
                                  </m:ctrlPr>
                                </m:dPr>
                                <m:e>
                                  <m:r>
                                    <a:rPr lang="it-IT" sz="1400" i="1">
                                      <a:solidFill>
                                        <a:schemeClr val="tx1"/>
                                      </a:solidFill>
                                      <a:latin typeface="Cambria Math" panose="02040503050406030204" pitchFamily="18" charset="0"/>
                                      <a:ea typeface="Cambria Math" panose="02040503050406030204" pitchFamily="18" charset="0"/>
                                    </a:rPr>
                                    <m:t>𝛼</m:t>
                                  </m:r>
                                  <m:r>
                                    <a:rPr lang="it-IT" sz="1400" b="0" i="1" smtClean="0">
                                      <a:solidFill>
                                        <a:schemeClr val="tx1"/>
                                      </a:solidFill>
                                      <a:latin typeface="Cambria Math" panose="02040503050406030204" pitchFamily="18" charset="0"/>
                                      <a:ea typeface="Cambria Math" panose="02040503050406030204" pitchFamily="18" charset="0"/>
                                    </a:rPr>
                                    <m:t>+</m:t>
                                  </m:r>
                                  <m:r>
                                    <a:rPr lang="it-IT" sz="1400" i="1">
                                      <a:solidFill>
                                        <a:schemeClr val="tx1"/>
                                      </a:solidFill>
                                      <a:latin typeface="Cambria Math" panose="02040503050406030204" pitchFamily="18" charset="0"/>
                                      <a:ea typeface="Cambria Math" panose="02040503050406030204" pitchFamily="18" charset="0"/>
                                    </a:rPr>
                                    <m:t>𝛽</m:t>
                                  </m:r>
                                  <m:r>
                                    <a:rPr lang="it-IT" sz="1400" i="1" smtClean="0">
                                      <a:solidFill>
                                        <a:schemeClr val="tx1"/>
                                      </a:solidFill>
                                      <a:latin typeface="Cambria Math" panose="02040503050406030204" pitchFamily="18" charset="0"/>
                                      <a:ea typeface="Cambria Math" panose="02040503050406030204" pitchFamily="18" charset="0"/>
                                    </a:rPr>
                                    <m:t>×</m:t>
                                  </m:r>
                                  <m:r>
                                    <a:rPr lang="it-IT" sz="1400" i="1">
                                      <a:solidFill>
                                        <a:schemeClr val="tx1"/>
                                      </a:solidFill>
                                      <a:latin typeface="Cambria Math" panose="02040503050406030204" pitchFamily="18" charset="0"/>
                                      <a:ea typeface="Cambria Math" panose="02040503050406030204" pitchFamily="18" charset="0"/>
                                    </a:rPr>
                                    <m:t>𝑝𝑟𝑖𝑐𝑒</m:t>
                                  </m:r>
                                </m:e>
                              </m:d>
                            </m:sup>
                          </m:sSup>
                        </m:den>
                      </m:f>
                    </m:oMath>
                  </m:oMathPara>
                </a14:m>
                <a:endParaRPr lang="it-IT" sz="1400" i="1" dirty="0">
                  <a:solidFill>
                    <a:schemeClr val="tx1"/>
                  </a:solidFill>
                </a:endParaRPr>
              </a:p>
            </p:txBody>
          </p:sp>
        </mc:Choice>
        <mc:Fallback xmlns="">
          <p:sp>
            <p:nvSpPr>
              <p:cNvPr id="3" name="TextBox 2">
                <a:extLst>
                  <a:ext uri="{FF2B5EF4-FFF2-40B4-BE49-F238E27FC236}">
                    <a16:creationId xmlns:a16="http://schemas.microsoft.com/office/drawing/2014/main" id="{7ACF32FC-3B36-6B33-A541-75F2288263D6}"/>
                  </a:ext>
                </a:extLst>
              </p:cNvPr>
              <p:cNvSpPr txBox="1">
                <a:spLocks noRot="1" noChangeAspect="1" noMove="1" noResize="1" noEditPoints="1" noAdjustHandles="1" noChangeArrowheads="1" noChangeShapeType="1" noTextEdit="1"/>
              </p:cNvSpPr>
              <p:nvPr/>
            </p:nvSpPr>
            <p:spPr>
              <a:xfrm>
                <a:off x="1817848" y="5024764"/>
                <a:ext cx="2682728" cy="417487"/>
              </a:xfrm>
              <a:prstGeom prst="rect">
                <a:avLst/>
              </a:prstGeom>
              <a:blipFill>
                <a:blip r:embed="rId6"/>
                <a:stretch>
                  <a:fillRect l="-226" b="-12676"/>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15754D-A328-4BF6-D7D9-10EB451ED63A}"/>
                  </a:ext>
                </a:extLst>
              </p:cNvPr>
              <p:cNvSpPr txBox="1"/>
              <p:nvPr/>
            </p:nvSpPr>
            <p:spPr>
              <a:xfrm>
                <a:off x="1764294" y="2898964"/>
                <a:ext cx="2684662" cy="215444"/>
              </a:xfrm>
              <a:prstGeom prst="rect">
                <a:avLst/>
              </a:prstGeom>
              <a:solidFill>
                <a:schemeClr val="bg1"/>
              </a:solidFill>
              <a:ln>
                <a:solidFill>
                  <a:schemeClr val="tx1"/>
                </a:solidFill>
              </a:ln>
            </p:spPr>
            <p:txBody>
              <a:bodyPr wrap="square" lIns="0" tIns="0" rIns="0" bIns="0" rtlCol="0">
                <a:spAutoFit/>
              </a:bodyPr>
              <a:lstStyle/>
              <a:p>
                <a:pPr algn="ctr"/>
                <a14:m>
                  <m:oMath xmlns:m="http://schemas.openxmlformats.org/officeDocument/2006/math">
                    <m:r>
                      <a:rPr lang="it-IT" sz="1400" b="0" i="1" smtClean="0">
                        <a:solidFill>
                          <a:schemeClr val="tx1"/>
                        </a:solidFill>
                        <a:latin typeface="Cambria Math" panose="02040503050406030204" pitchFamily="18" charset="0"/>
                        <a:ea typeface="Cambria Math" panose="02040503050406030204" pitchFamily="18" charset="0"/>
                      </a:rPr>
                      <m:t>𝑃</m:t>
                    </m:r>
                    <m:d>
                      <m:dPr>
                        <m:ctrlPr>
                          <a:rPr lang="it-IT" sz="1400" b="0" i="1" smtClean="0">
                            <a:solidFill>
                              <a:schemeClr val="tx1"/>
                            </a:solidFill>
                            <a:latin typeface="Cambria Math" panose="02040503050406030204" pitchFamily="18" charset="0"/>
                            <a:ea typeface="Cambria Math" panose="02040503050406030204" pitchFamily="18" charset="0"/>
                          </a:rPr>
                        </m:ctrlPr>
                      </m:dPr>
                      <m:e>
                        <m:r>
                          <a:rPr lang="it-IT" sz="1400" b="0" i="1" smtClean="0">
                            <a:solidFill>
                              <a:schemeClr val="tx1"/>
                            </a:solidFill>
                            <a:latin typeface="Cambria Math" panose="02040503050406030204" pitchFamily="18" charset="0"/>
                            <a:ea typeface="Cambria Math" panose="02040503050406030204" pitchFamily="18" charset="0"/>
                          </a:rPr>
                          <m:t>𝑝𝑟𝑖𝑐𝑒</m:t>
                        </m:r>
                        <m:r>
                          <a:rPr lang="it-IT" sz="1400" b="0" i="1" smtClean="0">
                            <a:solidFill>
                              <a:schemeClr val="tx1"/>
                            </a:solidFill>
                            <a:latin typeface="Cambria Math" panose="02040503050406030204" pitchFamily="18" charset="0"/>
                            <a:ea typeface="Cambria Math" panose="02040503050406030204" pitchFamily="18" charset="0"/>
                          </a:rPr>
                          <m:t>,</m:t>
                        </m:r>
                        <m:r>
                          <a:rPr lang="it-IT" sz="1400" i="1" smtClean="0">
                            <a:solidFill>
                              <a:schemeClr val="tx1"/>
                            </a:solidFill>
                            <a:latin typeface="Cambria Math" panose="02040503050406030204" pitchFamily="18" charset="0"/>
                            <a:ea typeface="Cambria Math" panose="02040503050406030204" pitchFamily="18" charset="0"/>
                          </a:rPr>
                          <m:t>𝛼</m:t>
                        </m:r>
                        <m:r>
                          <a:rPr lang="it-IT" sz="1400" b="0" i="1" smtClean="0">
                            <a:solidFill>
                              <a:schemeClr val="tx1"/>
                            </a:solidFill>
                            <a:latin typeface="Cambria Math" panose="02040503050406030204" pitchFamily="18" charset="0"/>
                            <a:ea typeface="Cambria Math" panose="02040503050406030204" pitchFamily="18" charset="0"/>
                          </a:rPr>
                          <m:t>,</m:t>
                        </m:r>
                        <m:r>
                          <a:rPr lang="it-IT" sz="1400" b="0" i="1" smtClean="0">
                            <a:solidFill>
                              <a:schemeClr val="tx1"/>
                            </a:solidFill>
                            <a:latin typeface="Cambria Math" panose="02040503050406030204" pitchFamily="18" charset="0"/>
                            <a:ea typeface="Cambria Math" panose="02040503050406030204" pitchFamily="18" charset="0"/>
                          </a:rPr>
                          <m:t>𝛽</m:t>
                        </m:r>
                      </m:e>
                    </m:d>
                    <m:r>
                      <a:rPr lang="it-IT" sz="1400" b="0" i="1" smtClean="0">
                        <a:solidFill>
                          <a:schemeClr val="tx1"/>
                        </a:solidFill>
                        <a:latin typeface="Cambria Math" panose="02040503050406030204" pitchFamily="18" charset="0"/>
                        <a:ea typeface="Cambria Math" panose="02040503050406030204" pitchFamily="18" charset="0"/>
                      </a:rPr>
                      <m:t>=</m:t>
                    </m:r>
                  </m:oMath>
                </a14:m>
                <a:r>
                  <a:rPr lang="it-IT" sz="1400" dirty="0">
                    <a:ea typeface="Cambria Math" panose="02040503050406030204" pitchFamily="18" charset="0"/>
                  </a:rPr>
                  <a:t> </a:t>
                </a:r>
                <a14:m>
                  <m:oMath xmlns:m="http://schemas.openxmlformats.org/officeDocument/2006/math">
                    <m:r>
                      <a:rPr lang="it-IT" sz="1400" i="1">
                        <a:latin typeface="Cambria Math" panose="02040503050406030204" pitchFamily="18" charset="0"/>
                        <a:ea typeface="Cambria Math" panose="02040503050406030204" pitchFamily="18" charset="0"/>
                      </a:rPr>
                      <m:t>𝛼</m:t>
                    </m:r>
                    <m:r>
                      <a:rPr lang="it-IT" altLang="zh-CN" sz="1400" i="1" smtClean="0">
                        <a:latin typeface="Cambria Math" panose="02040503050406030204" pitchFamily="18" charset="0"/>
                        <a:ea typeface="Cambria Math" panose="02040503050406030204" pitchFamily="18" charset="0"/>
                      </a:rPr>
                      <m:t>+</m:t>
                    </m:r>
                    <m:r>
                      <a:rPr lang="it-IT" sz="1400" i="1">
                        <a:latin typeface="Cambria Math" panose="02040503050406030204" pitchFamily="18" charset="0"/>
                        <a:ea typeface="Cambria Math" panose="02040503050406030204" pitchFamily="18" charset="0"/>
                      </a:rPr>
                      <m:t>𝛽</m:t>
                    </m:r>
                    <m:r>
                      <a:rPr lang="it-IT" sz="140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𝑝𝑟𝑖𝑐𝑒</m:t>
                    </m:r>
                  </m:oMath>
                </a14:m>
                <a:endParaRPr lang="it-IT" sz="1400" i="1" dirty="0">
                  <a:solidFill>
                    <a:schemeClr val="tx1"/>
                  </a:solidFill>
                </a:endParaRPr>
              </a:p>
            </p:txBody>
          </p:sp>
        </mc:Choice>
        <mc:Fallback xmlns="">
          <p:sp>
            <p:nvSpPr>
              <p:cNvPr id="5" name="TextBox 4">
                <a:extLst>
                  <a:ext uri="{FF2B5EF4-FFF2-40B4-BE49-F238E27FC236}">
                    <a16:creationId xmlns:a16="http://schemas.microsoft.com/office/drawing/2014/main" id="{9C15754D-A328-4BF6-D7D9-10EB451ED63A}"/>
                  </a:ext>
                </a:extLst>
              </p:cNvPr>
              <p:cNvSpPr txBox="1">
                <a:spLocks noRot="1" noChangeAspect="1" noMove="1" noResize="1" noEditPoints="1" noAdjustHandles="1" noChangeArrowheads="1" noChangeShapeType="1" noTextEdit="1"/>
              </p:cNvSpPr>
              <p:nvPr/>
            </p:nvSpPr>
            <p:spPr>
              <a:xfrm>
                <a:off x="1764294" y="2898964"/>
                <a:ext cx="2684662" cy="215444"/>
              </a:xfrm>
              <a:prstGeom prst="rect">
                <a:avLst/>
              </a:prstGeom>
              <a:blipFill>
                <a:blip r:embed="rId7"/>
                <a:stretch>
                  <a:fillRect b="-29730"/>
                </a:stretch>
              </a:blipFill>
              <a:ln>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1140999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 grpId="0" animBg="1"/>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D361A84-243F-5F44-DB60-7CBE631F325F}"/>
              </a:ext>
            </a:extLst>
          </p:cNvPr>
          <p:cNvPicPr>
            <a:picLocks noChangeAspect="1"/>
          </p:cNvPicPr>
          <p:nvPr/>
        </p:nvPicPr>
        <p:blipFill>
          <a:blip r:embed="rId3"/>
          <a:stretch>
            <a:fillRect/>
          </a:stretch>
        </p:blipFill>
        <p:spPr>
          <a:xfrm>
            <a:off x="0" y="5998436"/>
            <a:ext cx="3381847" cy="676369"/>
          </a:xfrm>
          <a:prstGeom prst="rect">
            <a:avLst/>
          </a:prstGeom>
        </p:spPr>
      </p:pic>
      <p:sp>
        <p:nvSpPr>
          <p:cNvPr id="6" name="Rectangle 5">
            <a:extLst>
              <a:ext uri="{FF2B5EF4-FFF2-40B4-BE49-F238E27FC236}">
                <a16:creationId xmlns:a16="http://schemas.microsoft.com/office/drawing/2014/main" id="{5242A470-91F5-A938-E9FA-EAAEC3D34A4C}"/>
              </a:ext>
            </a:extLst>
          </p:cNvPr>
          <p:cNvSpPr/>
          <p:nvPr/>
        </p:nvSpPr>
        <p:spPr>
          <a:xfrm>
            <a:off x="0" y="5998436"/>
            <a:ext cx="9144000" cy="333876"/>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E42B5F0-1857-0994-39BB-3C38DB16E34C}"/>
                  </a:ext>
                </a:extLst>
              </p:cNvPr>
              <p:cNvSpPr txBox="1"/>
              <p:nvPr/>
            </p:nvSpPr>
            <p:spPr>
              <a:xfrm>
                <a:off x="308882" y="1464873"/>
                <a:ext cx="2363730" cy="126188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Agent valuations:</a:t>
                </a:r>
              </a:p>
              <a:p>
                <a:pPr marL="171450" indent="-171450">
                  <a:buFont typeface="Arial" panose="020B0604020202020204" pitchFamily="34" charset="0"/>
                  <a:buChar char="•"/>
                </a:pPr>
                <a14:m>
                  <m:oMath xmlns:m="http://schemas.openxmlformats.org/officeDocument/2006/math">
                    <m:sSub>
                      <m:sSubPr>
                        <m:ctrlPr>
                          <a:rPr lang="en-US" sz="1600" i="1" dirty="0" smtClean="0">
                            <a:latin typeface="Cambria Math" panose="02040503050406030204" pitchFamily="18" charset="0"/>
                          </a:rPr>
                        </m:ctrlPr>
                      </m:sSubPr>
                      <m:e>
                        <m:r>
                          <a:rPr lang="it-IT" sz="1600" b="0" i="1" dirty="0" smtClean="0">
                            <a:latin typeface="Cambria Math" panose="02040503050406030204" pitchFamily="18" charset="0"/>
                          </a:rPr>
                          <m:t>𝑉</m:t>
                        </m:r>
                      </m:e>
                      <m:sub>
                        <m:r>
                          <a:rPr lang="it-IT" sz="1600" b="0" i="1" dirty="0" smtClean="0">
                            <a:latin typeface="Cambria Math" panose="02040503050406030204" pitchFamily="18" charset="0"/>
                          </a:rPr>
                          <m:t>𝑀</m:t>
                        </m:r>
                        <m:r>
                          <a:rPr lang="en-GB" sz="1600" b="0" i="1" dirty="0" smtClean="0">
                            <a:latin typeface="Cambria Math" panose="02040503050406030204" pitchFamily="18" charset="0"/>
                          </a:rPr>
                          <m:t>𝑃</m:t>
                        </m:r>
                      </m:sub>
                    </m:sSub>
                  </m:oMath>
                </a14:m>
                <a:r>
                  <a:rPr lang="en-US" sz="1600" dirty="0">
                    <a:latin typeface="Arial" panose="020B0604020202020204" pitchFamily="34" charset="0"/>
                    <a:cs typeface="Arial" panose="020B0604020202020204" pitchFamily="34" charset="0"/>
                  </a:rPr>
                  <a:t>= 0.4</a:t>
                </a:r>
              </a:p>
              <a:p>
                <a:pPr marL="171450" indent="-171450">
                  <a:buFont typeface="Arial" panose="020B0604020202020204" pitchFamily="34" charset="0"/>
                  <a:buChar char="•"/>
                </a:pPr>
                <a14:m>
                  <m:oMath xmlns:m="http://schemas.openxmlformats.org/officeDocument/2006/math">
                    <m:sSub>
                      <m:sSubPr>
                        <m:ctrlPr>
                          <a:rPr lang="en-US" sz="1600" i="1" dirty="0" smtClean="0">
                            <a:latin typeface="Cambria Math" panose="02040503050406030204" pitchFamily="18" charset="0"/>
                          </a:rPr>
                        </m:ctrlPr>
                      </m:sSubPr>
                      <m:e>
                        <m:r>
                          <a:rPr lang="it-IT" sz="1600" b="0" i="1" dirty="0" smtClean="0">
                            <a:latin typeface="Cambria Math" panose="02040503050406030204" pitchFamily="18" charset="0"/>
                          </a:rPr>
                          <m:t>𝑉</m:t>
                        </m:r>
                      </m:e>
                      <m:sub>
                        <m:r>
                          <a:rPr lang="en-GB" sz="1600" b="0" i="1" dirty="0" smtClean="0">
                            <a:latin typeface="Cambria Math" panose="02040503050406030204" pitchFamily="18" charset="0"/>
                          </a:rPr>
                          <m:t>𝐹𝐹𝑀𝑃</m:t>
                        </m:r>
                      </m:sub>
                    </m:sSub>
                  </m:oMath>
                </a14:m>
                <a:r>
                  <a:rPr lang="it-IT" sz="1600" dirty="0">
                    <a:latin typeface="Arial" panose="020B0604020202020204" pitchFamily="34" charset="0"/>
                    <a:cs typeface="Arial" panose="020B0604020202020204" pitchFamily="34" charset="0"/>
                  </a:rPr>
                  <a:t> = 0.5</a:t>
                </a:r>
              </a:p>
              <a:p>
                <a:pPr marL="171450" indent="-171450">
                  <a:buFont typeface="Arial" panose="020B0604020202020204" pitchFamily="34" charset="0"/>
                  <a:buChar char="•"/>
                </a:pPr>
                <a14:m>
                  <m:oMath xmlns:m="http://schemas.openxmlformats.org/officeDocument/2006/math">
                    <m:sSub>
                      <m:sSubPr>
                        <m:ctrlPr>
                          <a:rPr lang="en-US" sz="1600" i="1" dirty="0" smtClean="0">
                            <a:latin typeface="Cambria Math" panose="02040503050406030204" pitchFamily="18" charset="0"/>
                          </a:rPr>
                        </m:ctrlPr>
                      </m:sSubPr>
                      <m:e>
                        <m:r>
                          <a:rPr lang="it-IT" sz="1600" b="0" i="1" dirty="0" smtClean="0">
                            <a:latin typeface="Cambria Math" panose="02040503050406030204" pitchFamily="18" charset="0"/>
                          </a:rPr>
                          <m:t>𝑉</m:t>
                        </m:r>
                      </m:e>
                      <m:sub>
                        <m:r>
                          <a:rPr lang="it-IT" sz="1600" b="0" i="1" dirty="0" smtClean="0">
                            <a:latin typeface="Cambria Math" panose="02040503050406030204" pitchFamily="18" charset="0"/>
                          </a:rPr>
                          <m:t>𝑈𝐶𝐵</m:t>
                        </m:r>
                      </m:sub>
                    </m:sSub>
                  </m:oMath>
                </a14:m>
                <a:r>
                  <a:rPr lang="it-IT" sz="1600" dirty="0">
                    <a:latin typeface="Arial" panose="020B0604020202020204" pitchFamily="34" charset="0"/>
                    <a:cs typeface="Arial" panose="020B0604020202020204" pitchFamily="34" charset="0"/>
                  </a:rPr>
                  <a:t>= 0.5</a:t>
                </a:r>
              </a:p>
              <a:p>
                <a:endParaRPr lang="it-IT" sz="1200" dirty="0">
                  <a:latin typeface="Arial" panose="020B0604020202020204" pitchFamily="34" charset="0"/>
                  <a:cs typeface="Arial" panose="020B0604020202020204" pitchFamily="34" charset="0"/>
                </a:endParaRPr>
              </a:p>
            </p:txBody>
          </p:sp>
        </mc:Choice>
        <mc:Fallback xmlns="">
          <p:sp>
            <p:nvSpPr>
              <p:cNvPr id="15" name="TextBox 14">
                <a:extLst>
                  <a:ext uri="{FF2B5EF4-FFF2-40B4-BE49-F238E27FC236}">
                    <a16:creationId xmlns:a16="http://schemas.microsoft.com/office/drawing/2014/main" id="{9E42B5F0-1857-0994-39BB-3C38DB16E34C}"/>
                  </a:ext>
                </a:extLst>
              </p:cNvPr>
              <p:cNvSpPr txBox="1">
                <a:spLocks noRot="1" noChangeAspect="1" noMove="1" noResize="1" noEditPoints="1" noAdjustHandles="1" noChangeArrowheads="1" noChangeShapeType="1" noTextEdit="1"/>
              </p:cNvSpPr>
              <p:nvPr/>
            </p:nvSpPr>
            <p:spPr>
              <a:xfrm>
                <a:off x="308882" y="1464873"/>
                <a:ext cx="2363730" cy="1261884"/>
              </a:xfrm>
              <a:prstGeom prst="rect">
                <a:avLst/>
              </a:prstGeom>
              <a:blipFill>
                <a:blip r:embed="rId4"/>
                <a:stretch>
                  <a:fillRect l="-1550" t="-1449"/>
                </a:stretch>
              </a:blipFill>
            </p:spPr>
            <p:txBody>
              <a:bodyPr/>
              <a:lstStyle/>
              <a:p>
                <a:r>
                  <a:rPr lang="en-GB">
                    <a:noFill/>
                  </a:rPr>
                  <a:t> </a:t>
                </a:r>
              </a:p>
            </p:txBody>
          </p:sp>
        </mc:Fallback>
      </mc:AlternateContent>
      <p:pic>
        <p:nvPicPr>
          <p:cNvPr id="17" name="Picture 16">
            <a:extLst>
              <a:ext uri="{FF2B5EF4-FFF2-40B4-BE49-F238E27FC236}">
                <a16:creationId xmlns:a16="http://schemas.microsoft.com/office/drawing/2014/main" id="{97349E9C-9486-7CA6-BC52-0411D83239F6}"/>
              </a:ext>
            </a:extLst>
          </p:cNvPr>
          <p:cNvPicPr>
            <a:picLocks noChangeAspect="1"/>
          </p:cNvPicPr>
          <p:nvPr/>
        </p:nvPicPr>
        <p:blipFill>
          <a:blip r:embed="rId5"/>
          <a:stretch>
            <a:fillRect/>
          </a:stretch>
        </p:blipFill>
        <p:spPr>
          <a:xfrm>
            <a:off x="3021829" y="1353369"/>
            <a:ext cx="5847735" cy="1651586"/>
          </a:xfrm>
          <a:prstGeom prst="rect">
            <a:avLst/>
          </a:prstGeom>
        </p:spPr>
      </p:pic>
      <p:sp>
        <p:nvSpPr>
          <p:cNvPr id="5" name="Titolo 1">
            <a:extLst>
              <a:ext uri="{FF2B5EF4-FFF2-40B4-BE49-F238E27FC236}">
                <a16:creationId xmlns:a16="http://schemas.microsoft.com/office/drawing/2014/main" id="{946F99D9-4AF3-F1E4-0343-50205E103D37}"/>
              </a:ext>
            </a:extLst>
          </p:cNvPr>
          <p:cNvSpPr>
            <a:spLocks noGrp="1"/>
          </p:cNvSpPr>
          <p:nvPr>
            <p:ph type="title"/>
          </p:nvPr>
        </p:nvSpPr>
        <p:spPr>
          <a:xfrm>
            <a:off x="288521" y="139166"/>
            <a:ext cx="8581043" cy="1216100"/>
          </a:xfrm>
        </p:spPr>
        <p:txBody>
          <a:bodyPr>
            <a:normAutofit/>
          </a:bodyPr>
          <a:lstStyle/>
          <a:p>
            <a:r>
              <a:rPr lang="it-IT" sz="3600" dirty="0" err="1"/>
              <a:t>Results</a:t>
            </a:r>
            <a:br>
              <a:rPr lang="it-IT" sz="3600" dirty="0"/>
            </a:br>
            <a:r>
              <a:rPr lang="it-IT" sz="2000" dirty="0" err="1"/>
              <a:t>Different</a:t>
            </a:r>
            <a:r>
              <a:rPr lang="it-IT" sz="2000" dirty="0"/>
              <a:t> </a:t>
            </a:r>
            <a:r>
              <a:rPr lang="it-IT" sz="2000" dirty="0" err="1"/>
              <a:t>Valuations</a:t>
            </a:r>
            <a:endParaRPr lang="it-IT" sz="3600" dirty="0"/>
          </a:p>
        </p:txBody>
      </p:sp>
      <p:pic>
        <p:nvPicPr>
          <p:cNvPr id="9" name="Picture 8">
            <a:extLst>
              <a:ext uri="{FF2B5EF4-FFF2-40B4-BE49-F238E27FC236}">
                <a16:creationId xmlns:a16="http://schemas.microsoft.com/office/drawing/2014/main" id="{1BBC514E-B56F-FDFD-9C13-43ADAD113F24}"/>
              </a:ext>
            </a:extLst>
          </p:cNvPr>
          <p:cNvPicPr>
            <a:picLocks noChangeAspect="1"/>
          </p:cNvPicPr>
          <p:nvPr/>
        </p:nvPicPr>
        <p:blipFill>
          <a:blip r:embed="rId6"/>
          <a:stretch>
            <a:fillRect/>
          </a:stretch>
        </p:blipFill>
        <p:spPr>
          <a:xfrm>
            <a:off x="308882" y="4501175"/>
            <a:ext cx="2534282" cy="1796858"/>
          </a:xfrm>
          <a:prstGeom prst="rect">
            <a:avLst/>
          </a:prstGeom>
        </p:spPr>
      </p:pic>
      <p:pic>
        <p:nvPicPr>
          <p:cNvPr id="10" name="Picture 9">
            <a:extLst>
              <a:ext uri="{FF2B5EF4-FFF2-40B4-BE49-F238E27FC236}">
                <a16:creationId xmlns:a16="http://schemas.microsoft.com/office/drawing/2014/main" id="{2D970048-7E6B-6CBB-DB76-1CD8BA9171F6}"/>
              </a:ext>
            </a:extLst>
          </p:cNvPr>
          <p:cNvPicPr>
            <a:picLocks noChangeAspect="1"/>
          </p:cNvPicPr>
          <p:nvPr/>
        </p:nvPicPr>
        <p:blipFill>
          <a:blip r:embed="rId7"/>
          <a:stretch>
            <a:fillRect/>
          </a:stretch>
        </p:blipFill>
        <p:spPr>
          <a:xfrm>
            <a:off x="479434" y="2836364"/>
            <a:ext cx="2363730" cy="1589483"/>
          </a:xfrm>
          <a:prstGeom prst="rect">
            <a:avLst/>
          </a:prstGeom>
        </p:spPr>
      </p:pic>
      <p:sp>
        <p:nvSpPr>
          <p:cNvPr id="12" name="TextBox 11">
            <a:extLst>
              <a:ext uri="{FF2B5EF4-FFF2-40B4-BE49-F238E27FC236}">
                <a16:creationId xmlns:a16="http://schemas.microsoft.com/office/drawing/2014/main" id="{A926F483-ED80-6326-6E56-91B620D830C2}"/>
              </a:ext>
            </a:extLst>
          </p:cNvPr>
          <p:cNvSpPr txBox="1"/>
          <p:nvPr/>
        </p:nvSpPr>
        <p:spPr>
          <a:xfrm>
            <a:off x="3915697" y="3546492"/>
            <a:ext cx="4321277" cy="2062103"/>
          </a:xfrm>
          <a:prstGeom prst="rect">
            <a:avLst/>
          </a:prstGeom>
          <a:noFill/>
        </p:spPr>
        <p:txBody>
          <a:bodyPr wrap="square" rtlCol="0">
            <a:spAutoFit/>
          </a:bodyPr>
          <a:lstStyle/>
          <a:p>
            <a:r>
              <a:rPr lang="en-GB" sz="1600" dirty="0"/>
              <a:t>In this setting FFMP and UCB learn to </a:t>
            </a:r>
            <a:r>
              <a:rPr lang="en-GB" sz="1600" b="1" dirty="0"/>
              <a:t>bid above </a:t>
            </a:r>
            <a:r>
              <a:rPr lang="en-GB" sz="1600" dirty="0"/>
              <a:t>the valuation of the MP agent.</a:t>
            </a:r>
          </a:p>
          <a:p>
            <a:endParaRPr lang="en-GB" sz="1600" dirty="0"/>
          </a:p>
          <a:p>
            <a:r>
              <a:rPr lang="en-GB" sz="1600" dirty="0"/>
              <a:t>FFMP </a:t>
            </a:r>
            <a:r>
              <a:rPr lang="en-GB" sz="1600" b="1" dirty="0"/>
              <a:t>beats</a:t>
            </a:r>
            <a:r>
              <a:rPr lang="en-GB" sz="1600" dirty="0"/>
              <a:t> the other agents and achieves </a:t>
            </a:r>
            <a:r>
              <a:rPr lang="en-GB" sz="1600" b="1" dirty="0"/>
              <a:t>sublinear</a:t>
            </a:r>
            <a:r>
              <a:rPr lang="en-GB" sz="1600" dirty="0"/>
              <a:t> regret.</a:t>
            </a:r>
          </a:p>
          <a:p>
            <a:endParaRPr lang="en-GB" sz="1600" dirty="0"/>
          </a:p>
          <a:p>
            <a:r>
              <a:rPr lang="en-GB" sz="1600" dirty="0"/>
              <a:t>MP still manages to </a:t>
            </a:r>
            <a:r>
              <a:rPr lang="en-GB" sz="1600" b="1" dirty="0"/>
              <a:t>win</a:t>
            </a:r>
            <a:r>
              <a:rPr lang="en-GB" sz="1600" dirty="0"/>
              <a:t> the </a:t>
            </a:r>
            <a:r>
              <a:rPr lang="en-GB" sz="1600" b="1" dirty="0"/>
              <a:t>lower slots </a:t>
            </a:r>
            <a:r>
              <a:rPr lang="en-GB" sz="1600" dirty="0"/>
              <a:t>while competing with the UCB agent.</a:t>
            </a:r>
          </a:p>
        </p:txBody>
      </p:sp>
    </p:spTree>
    <p:extLst>
      <p:ext uri="{BB962C8B-B14F-4D97-AF65-F5344CB8AC3E}">
        <p14:creationId xmlns:p14="http://schemas.microsoft.com/office/powerpoint/2010/main" val="22713945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B1B628-37BF-8116-DEA1-37A486361B14}"/>
              </a:ext>
            </a:extLst>
          </p:cNvPr>
          <p:cNvPicPr>
            <a:picLocks noChangeAspect="1"/>
          </p:cNvPicPr>
          <p:nvPr/>
        </p:nvPicPr>
        <p:blipFill rotWithShape="1">
          <a:blip r:embed="rId2"/>
          <a:srcRect l="1076" r="1076"/>
          <a:stretch/>
        </p:blipFill>
        <p:spPr>
          <a:xfrm>
            <a:off x="4662931" y="2747350"/>
            <a:ext cx="3976532" cy="3168352"/>
          </a:xfrm>
          <a:prstGeom prst="rect">
            <a:avLst/>
          </a:prstGeom>
          <a:ln w="19050">
            <a:solidFill>
              <a:srgbClr val="728FA5"/>
            </a:solidFill>
          </a:ln>
        </p:spPr>
      </p:pic>
      <p:pic>
        <p:nvPicPr>
          <p:cNvPr id="1026" name="Picture 2">
            <a:extLst>
              <a:ext uri="{FF2B5EF4-FFF2-40B4-BE49-F238E27FC236}">
                <a16:creationId xmlns:a16="http://schemas.microsoft.com/office/drawing/2014/main" id="{7EA69092-1A28-E065-A4B7-58D6B6EBA5DE}"/>
              </a:ext>
            </a:extLst>
          </p:cNvPr>
          <p:cNvPicPr>
            <a:picLocks noChangeAspect="1" noChangeArrowheads="1"/>
          </p:cNvPicPr>
          <p:nvPr/>
        </p:nvPicPr>
        <p:blipFill>
          <a:blip r:embed="rId3"/>
          <a:srcRect t="127" b="127"/>
          <a:stretch/>
        </p:blipFill>
        <p:spPr bwMode="auto">
          <a:xfrm>
            <a:off x="504539" y="2747348"/>
            <a:ext cx="3976532" cy="3168351"/>
          </a:xfrm>
          <a:prstGeom prst="rect">
            <a:avLst/>
          </a:prstGeom>
          <a:noFill/>
          <a:ln w="19050">
            <a:solidFill>
              <a:srgbClr val="728FA5"/>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4CD995F-6D20-72CD-E018-0DB1C3052D86}"/>
              </a:ext>
            </a:extLst>
          </p:cNvPr>
          <p:cNvSpPr txBox="1"/>
          <p:nvPr/>
        </p:nvSpPr>
        <p:spPr>
          <a:xfrm>
            <a:off x="717506" y="5893338"/>
            <a:ext cx="3550597" cy="261610"/>
          </a:xfrm>
          <a:prstGeom prst="rect">
            <a:avLst/>
          </a:prstGeom>
          <a:noFill/>
        </p:spPr>
        <p:txBody>
          <a:bodyPr wrap="square" rtlCol="0">
            <a:spAutoFit/>
          </a:bodyPr>
          <a:lstStyle/>
          <a:p>
            <a:pPr algn="ctr"/>
            <a:r>
              <a:rPr lang="it-IT" altLang="zh-CN" sz="1050" dirty="0">
                <a:latin typeface="Arial" panose="020B0604020202020204" pitchFamily="34" charset="0"/>
                <a:cs typeface="Arial" panose="020B0604020202020204" pitchFamily="34" charset="0"/>
              </a:rPr>
              <a:t>Fig.1 : GP </a:t>
            </a:r>
            <a:r>
              <a:rPr lang="it-IT" altLang="zh-CN" sz="1050" dirty="0" err="1">
                <a:latin typeface="Arial" panose="020B0604020202020204" pitchFamily="34" charset="0"/>
                <a:cs typeface="Arial" panose="020B0604020202020204" pitchFamily="34" charset="0"/>
              </a:rPr>
              <a:t>fitted</a:t>
            </a:r>
            <a:r>
              <a:rPr lang="it-IT" altLang="zh-CN" sz="1050" dirty="0">
                <a:latin typeface="Arial" panose="020B0604020202020204" pitchFamily="34" charset="0"/>
                <a:cs typeface="Arial" panose="020B0604020202020204" pitchFamily="34" charset="0"/>
              </a:rPr>
              <a:t> on </a:t>
            </a:r>
            <a:r>
              <a:rPr lang="it-IT" altLang="zh-CN" sz="1050" dirty="0" err="1">
                <a:latin typeface="Arial" panose="020B0604020202020204" pitchFamily="34" charset="0"/>
                <a:cs typeface="Arial" panose="020B0604020202020204" pitchFamily="34" charset="0"/>
              </a:rPr>
              <a:t>purchase</a:t>
            </a:r>
            <a:r>
              <a:rPr lang="it-IT" altLang="zh-CN" sz="1050" dirty="0">
                <a:latin typeface="Arial" panose="020B0604020202020204" pitchFamily="34" charset="0"/>
                <a:cs typeface="Arial" panose="020B0604020202020204" pitchFamily="34" charset="0"/>
              </a:rPr>
              <a:t> </a:t>
            </a:r>
            <a:r>
              <a:rPr lang="it-IT" altLang="zh-CN" sz="1050" dirty="0" err="1">
                <a:latin typeface="Arial" panose="020B0604020202020204" pitchFamily="34" charset="0"/>
                <a:cs typeface="Arial" panose="020B0604020202020204" pitchFamily="34" charset="0"/>
              </a:rPr>
              <a:t>probability</a:t>
            </a:r>
            <a:endParaRPr lang="it-IT" sz="105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F3543CF2-2266-635B-5BFD-6332E00A4027}"/>
              </a:ext>
            </a:extLst>
          </p:cNvPr>
          <p:cNvSpPr txBox="1"/>
          <p:nvPr/>
        </p:nvSpPr>
        <p:spPr>
          <a:xfrm>
            <a:off x="4946513" y="5915700"/>
            <a:ext cx="3550597" cy="261610"/>
          </a:xfrm>
          <a:prstGeom prst="rect">
            <a:avLst/>
          </a:prstGeom>
          <a:noFill/>
        </p:spPr>
        <p:txBody>
          <a:bodyPr wrap="square" rtlCol="0">
            <a:spAutoFit/>
          </a:bodyPr>
          <a:lstStyle/>
          <a:p>
            <a:pPr algn="ctr"/>
            <a:r>
              <a:rPr lang="it-IT" altLang="zh-CN" sz="1050" dirty="0">
                <a:latin typeface="Arial" panose="020B0604020202020204" pitchFamily="34" charset="0"/>
                <a:cs typeface="Arial" panose="020B0604020202020204" pitchFamily="34" charset="0"/>
              </a:rPr>
              <a:t>Fig.2 : GP </a:t>
            </a:r>
            <a:r>
              <a:rPr lang="it-IT" altLang="zh-CN" sz="1050" dirty="0" err="1">
                <a:latin typeface="Arial" panose="020B0604020202020204" pitchFamily="34" charset="0"/>
                <a:cs typeface="Arial" panose="020B0604020202020204" pitchFamily="34" charset="0"/>
              </a:rPr>
              <a:t>fitted</a:t>
            </a:r>
            <a:r>
              <a:rPr lang="it-IT" altLang="zh-CN" sz="1050" dirty="0">
                <a:latin typeface="Arial" panose="020B0604020202020204" pitchFamily="34" charset="0"/>
                <a:cs typeface="Arial" panose="020B0604020202020204" pitchFamily="34" charset="0"/>
              </a:rPr>
              <a:t> on </a:t>
            </a:r>
            <a:r>
              <a:rPr lang="it-IT" altLang="zh-CN" sz="1050" dirty="0" err="1">
                <a:latin typeface="Arial" panose="020B0604020202020204" pitchFamily="34" charset="0"/>
                <a:cs typeface="Arial" panose="020B0604020202020204" pitchFamily="34" charset="0"/>
              </a:rPr>
              <a:t>total</a:t>
            </a:r>
            <a:r>
              <a:rPr lang="it-IT" altLang="zh-CN" sz="1050" dirty="0">
                <a:latin typeface="Arial" panose="020B0604020202020204" pitchFamily="34" charset="0"/>
                <a:cs typeface="Arial" panose="020B0604020202020204" pitchFamily="34" charset="0"/>
              </a:rPr>
              <a:t> profit</a:t>
            </a:r>
            <a:endParaRPr lang="it-IT" sz="1050"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F07F8685-B435-4A26-299F-D3DAEEF7ED08}"/>
              </a:ext>
            </a:extLst>
          </p:cNvPr>
          <p:cNvGrpSpPr/>
          <p:nvPr/>
        </p:nvGrpSpPr>
        <p:grpSpPr>
          <a:xfrm>
            <a:off x="368855" y="1302797"/>
            <a:ext cx="3605333" cy="1339589"/>
            <a:chOff x="483155" y="1299315"/>
            <a:chExt cx="3605333" cy="1339589"/>
          </a:xfrm>
        </p:grpSpPr>
        <p:sp>
          <p:nvSpPr>
            <p:cNvPr id="7" name="Arrow: Curved Left 6">
              <a:extLst>
                <a:ext uri="{FF2B5EF4-FFF2-40B4-BE49-F238E27FC236}">
                  <a16:creationId xmlns:a16="http://schemas.microsoft.com/office/drawing/2014/main" id="{997DC6A2-7C84-E8CE-F0AD-97818F8D46C7}"/>
                </a:ext>
              </a:extLst>
            </p:cNvPr>
            <p:cNvSpPr/>
            <p:nvPr/>
          </p:nvSpPr>
          <p:spPr>
            <a:xfrm rot="16200000">
              <a:off x="2138033" y="391138"/>
              <a:ext cx="388620" cy="2760241"/>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grpSp>
          <p:nvGrpSpPr>
            <p:cNvPr id="21" name="Group 20">
              <a:extLst>
                <a:ext uri="{FF2B5EF4-FFF2-40B4-BE49-F238E27FC236}">
                  <a16:creationId xmlns:a16="http://schemas.microsoft.com/office/drawing/2014/main" id="{61129593-3978-3F80-8AE6-52A0C3D9761D}"/>
                </a:ext>
              </a:extLst>
            </p:cNvPr>
            <p:cNvGrpSpPr/>
            <p:nvPr/>
          </p:nvGrpSpPr>
          <p:grpSpPr>
            <a:xfrm>
              <a:off x="483155" y="1999984"/>
              <a:ext cx="1043941" cy="464717"/>
              <a:chOff x="483155" y="1999984"/>
              <a:chExt cx="1043941" cy="464717"/>
            </a:xfrm>
          </p:grpSpPr>
          <p:sp>
            <p:nvSpPr>
              <p:cNvPr id="6" name="Oval 5">
                <a:extLst>
                  <a:ext uri="{FF2B5EF4-FFF2-40B4-BE49-F238E27FC236}">
                    <a16:creationId xmlns:a16="http://schemas.microsoft.com/office/drawing/2014/main" id="{4B205983-8C9C-0A5E-E964-60644F32386F}"/>
                  </a:ext>
                </a:extLst>
              </p:cNvPr>
              <p:cNvSpPr/>
              <p:nvPr/>
            </p:nvSpPr>
            <p:spPr>
              <a:xfrm>
                <a:off x="597456" y="1999984"/>
                <a:ext cx="815340" cy="4647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r"/>
                <a:endParaRPr lang="it-IT" sz="900"/>
              </a:p>
            </p:txBody>
          </p:sp>
          <p:sp>
            <p:nvSpPr>
              <p:cNvPr id="9" name="TextBox 8">
                <a:extLst>
                  <a:ext uri="{FF2B5EF4-FFF2-40B4-BE49-F238E27FC236}">
                    <a16:creationId xmlns:a16="http://schemas.microsoft.com/office/drawing/2014/main" id="{4A6F1268-E59F-B1F4-6EEA-B8B8373ADA23}"/>
                  </a:ext>
                </a:extLst>
              </p:cNvPr>
              <p:cNvSpPr txBox="1"/>
              <p:nvPr/>
            </p:nvSpPr>
            <p:spPr>
              <a:xfrm>
                <a:off x="483155" y="2019506"/>
                <a:ext cx="1043941" cy="400110"/>
              </a:xfrm>
              <a:prstGeom prst="rect">
                <a:avLst/>
              </a:prstGeom>
              <a:noFill/>
            </p:spPr>
            <p:txBody>
              <a:bodyPr wrap="square">
                <a:spAutoFit/>
              </a:bodyPr>
              <a:lstStyle/>
              <a:p>
                <a:pPr algn="ctr"/>
                <a:r>
                  <a:rPr lang="it-IT" sz="1000">
                    <a:solidFill>
                      <a:schemeClr val="bg1"/>
                    </a:solidFill>
                  </a:rPr>
                  <a:t>Pricing </a:t>
                </a:r>
              </a:p>
              <a:p>
                <a:pPr algn="ctr"/>
                <a:r>
                  <a:rPr lang="it-IT" sz="1000">
                    <a:solidFill>
                      <a:schemeClr val="bg1"/>
                    </a:solidFill>
                  </a:rPr>
                  <a:t>Agent</a:t>
                </a:r>
              </a:p>
            </p:txBody>
          </p:sp>
        </p:grpSp>
        <p:grpSp>
          <p:nvGrpSpPr>
            <p:cNvPr id="22" name="Group 21">
              <a:extLst>
                <a:ext uri="{FF2B5EF4-FFF2-40B4-BE49-F238E27FC236}">
                  <a16:creationId xmlns:a16="http://schemas.microsoft.com/office/drawing/2014/main" id="{9D8F0296-E0A1-843A-F286-B0D0B118FB46}"/>
                </a:ext>
              </a:extLst>
            </p:cNvPr>
            <p:cNvGrpSpPr/>
            <p:nvPr/>
          </p:nvGrpSpPr>
          <p:grpSpPr>
            <a:xfrm>
              <a:off x="3044547" y="1993898"/>
              <a:ext cx="1043941" cy="464717"/>
              <a:chOff x="3044547" y="1993898"/>
              <a:chExt cx="1043941" cy="464717"/>
            </a:xfrm>
          </p:grpSpPr>
          <p:sp>
            <p:nvSpPr>
              <p:cNvPr id="10" name="Oval 9">
                <a:extLst>
                  <a:ext uri="{FF2B5EF4-FFF2-40B4-BE49-F238E27FC236}">
                    <a16:creationId xmlns:a16="http://schemas.microsoft.com/office/drawing/2014/main" id="{23619564-7617-212D-31C3-C336FDD4B46F}"/>
                  </a:ext>
                </a:extLst>
              </p:cNvPr>
              <p:cNvSpPr/>
              <p:nvPr/>
            </p:nvSpPr>
            <p:spPr>
              <a:xfrm>
                <a:off x="3158848" y="1993898"/>
                <a:ext cx="815340" cy="4647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r"/>
                <a:endParaRPr lang="it-IT" sz="900"/>
              </a:p>
            </p:txBody>
          </p:sp>
          <p:sp>
            <p:nvSpPr>
              <p:cNvPr id="11" name="TextBox 10">
                <a:extLst>
                  <a:ext uri="{FF2B5EF4-FFF2-40B4-BE49-F238E27FC236}">
                    <a16:creationId xmlns:a16="http://schemas.microsoft.com/office/drawing/2014/main" id="{06713899-3423-ABFF-794B-1559625B2842}"/>
                  </a:ext>
                </a:extLst>
              </p:cNvPr>
              <p:cNvSpPr txBox="1"/>
              <p:nvPr/>
            </p:nvSpPr>
            <p:spPr>
              <a:xfrm>
                <a:off x="3044547" y="2013420"/>
                <a:ext cx="1043941" cy="400110"/>
              </a:xfrm>
              <a:prstGeom prst="rect">
                <a:avLst/>
              </a:prstGeom>
              <a:noFill/>
            </p:spPr>
            <p:txBody>
              <a:bodyPr wrap="square">
                <a:spAutoFit/>
              </a:bodyPr>
              <a:lstStyle/>
              <a:p>
                <a:pPr algn="ctr"/>
                <a:r>
                  <a:rPr lang="it-IT" sz="1000">
                    <a:solidFill>
                      <a:schemeClr val="bg1"/>
                    </a:solidFill>
                  </a:rPr>
                  <a:t>Pricing Environment</a:t>
                </a:r>
              </a:p>
            </p:txBody>
          </p:sp>
        </p:grpSp>
        <p:grpSp>
          <p:nvGrpSpPr>
            <p:cNvPr id="19" name="Group 18">
              <a:extLst>
                <a:ext uri="{FF2B5EF4-FFF2-40B4-BE49-F238E27FC236}">
                  <a16:creationId xmlns:a16="http://schemas.microsoft.com/office/drawing/2014/main" id="{2F0E8040-14B5-01A8-B945-F282C43BE65B}"/>
                </a:ext>
              </a:extLst>
            </p:cNvPr>
            <p:cNvGrpSpPr/>
            <p:nvPr/>
          </p:nvGrpSpPr>
          <p:grpSpPr>
            <a:xfrm>
              <a:off x="1266646" y="1299315"/>
              <a:ext cx="2038350" cy="796232"/>
              <a:chOff x="4350211" y="1514111"/>
              <a:chExt cx="2038350" cy="796232"/>
            </a:xfrm>
          </p:grpSpPr>
          <p:sp>
            <p:nvSpPr>
              <p:cNvPr id="12" name="Oval 11">
                <a:extLst>
                  <a:ext uri="{FF2B5EF4-FFF2-40B4-BE49-F238E27FC236}">
                    <a16:creationId xmlns:a16="http://schemas.microsoft.com/office/drawing/2014/main" id="{145CEDF2-3CC0-4EB2-3CE5-51AF6C05C1F4}"/>
                  </a:ext>
                </a:extLst>
              </p:cNvPr>
              <p:cNvSpPr/>
              <p:nvPr/>
            </p:nvSpPr>
            <p:spPr>
              <a:xfrm>
                <a:off x="4464512" y="1679869"/>
                <a:ext cx="815340" cy="464717"/>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r"/>
                <a:endParaRPr lang="it-IT" sz="900"/>
              </a:p>
            </p:txBody>
          </p:sp>
          <p:sp>
            <p:nvSpPr>
              <p:cNvPr id="13" name="TextBox 12">
                <a:extLst>
                  <a:ext uri="{FF2B5EF4-FFF2-40B4-BE49-F238E27FC236}">
                    <a16:creationId xmlns:a16="http://schemas.microsoft.com/office/drawing/2014/main" id="{6A954C4B-DC64-80A0-6C7E-D5C836A2F207}"/>
                  </a:ext>
                </a:extLst>
              </p:cNvPr>
              <p:cNvSpPr txBox="1"/>
              <p:nvPr/>
            </p:nvSpPr>
            <p:spPr>
              <a:xfrm>
                <a:off x="4350211" y="1699391"/>
                <a:ext cx="1043941" cy="400110"/>
              </a:xfrm>
              <a:prstGeom prst="rect">
                <a:avLst/>
              </a:prstGeom>
              <a:noFill/>
            </p:spPr>
            <p:txBody>
              <a:bodyPr wrap="square">
                <a:spAutoFit/>
              </a:bodyPr>
              <a:lstStyle/>
              <a:p>
                <a:pPr algn="ctr"/>
                <a:r>
                  <a:rPr lang="it-IT" sz="1000">
                    <a:solidFill>
                      <a:schemeClr val="bg1"/>
                    </a:solidFill>
                  </a:rPr>
                  <a:t>Bidding </a:t>
                </a:r>
              </a:p>
              <a:p>
                <a:pPr algn="ctr"/>
                <a:r>
                  <a:rPr lang="it-IT" sz="1000">
                    <a:solidFill>
                      <a:schemeClr val="bg1"/>
                    </a:solidFill>
                  </a:rPr>
                  <a:t>Agent</a:t>
                </a:r>
              </a:p>
            </p:txBody>
          </p:sp>
          <p:sp>
            <p:nvSpPr>
              <p:cNvPr id="14" name="Oval 13">
                <a:extLst>
                  <a:ext uri="{FF2B5EF4-FFF2-40B4-BE49-F238E27FC236}">
                    <a16:creationId xmlns:a16="http://schemas.microsoft.com/office/drawing/2014/main" id="{D52CD296-0A9D-91C6-8FC9-197E4EA17F08}"/>
                  </a:ext>
                </a:extLst>
              </p:cNvPr>
              <p:cNvSpPr/>
              <p:nvPr/>
            </p:nvSpPr>
            <p:spPr>
              <a:xfrm>
                <a:off x="5458921" y="1679869"/>
                <a:ext cx="815340" cy="464717"/>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r"/>
                <a:endParaRPr lang="it-IT" sz="900"/>
              </a:p>
            </p:txBody>
          </p:sp>
          <p:sp>
            <p:nvSpPr>
              <p:cNvPr id="15" name="TextBox 14">
                <a:extLst>
                  <a:ext uri="{FF2B5EF4-FFF2-40B4-BE49-F238E27FC236}">
                    <a16:creationId xmlns:a16="http://schemas.microsoft.com/office/drawing/2014/main" id="{790EA495-A268-44A3-CEF5-8D9393ADBB3E}"/>
                  </a:ext>
                </a:extLst>
              </p:cNvPr>
              <p:cNvSpPr txBox="1"/>
              <p:nvPr/>
            </p:nvSpPr>
            <p:spPr>
              <a:xfrm>
                <a:off x="5344620" y="1699391"/>
                <a:ext cx="1043941" cy="400110"/>
              </a:xfrm>
              <a:prstGeom prst="rect">
                <a:avLst/>
              </a:prstGeom>
              <a:noFill/>
            </p:spPr>
            <p:txBody>
              <a:bodyPr wrap="square">
                <a:spAutoFit/>
              </a:bodyPr>
              <a:lstStyle/>
              <a:p>
                <a:pPr algn="ctr"/>
                <a:r>
                  <a:rPr lang="it-IT" sz="1000">
                    <a:solidFill>
                      <a:schemeClr val="bg1"/>
                    </a:solidFill>
                  </a:rPr>
                  <a:t>Bidding Environment</a:t>
                </a:r>
              </a:p>
            </p:txBody>
          </p:sp>
          <p:sp>
            <p:nvSpPr>
              <p:cNvPr id="17" name="Arrow: Curved Left 16">
                <a:extLst>
                  <a:ext uri="{FF2B5EF4-FFF2-40B4-BE49-F238E27FC236}">
                    <a16:creationId xmlns:a16="http://schemas.microsoft.com/office/drawing/2014/main" id="{E4CFAAFC-DCA3-6701-C34B-D92847363828}"/>
                  </a:ext>
                </a:extLst>
              </p:cNvPr>
              <p:cNvSpPr/>
              <p:nvPr/>
            </p:nvSpPr>
            <p:spPr>
              <a:xfrm rot="16200000">
                <a:off x="5327089" y="1008766"/>
                <a:ext cx="147743" cy="1158434"/>
              </a:xfrm>
              <a:prstGeom prst="curvedLeftArrow">
                <a:avLst>
                  <a:gd name="adj1" fmla="val 25000"/>
                  <a:gd name="adj2" fmla="val 85089"/>
                  <a:gd name="adj3" fmla="val 41762"/>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it-IT">
                  <a:solidFill>
                    <a:schemeClr val="tx1"/>
                  </a:solidFill>
                </a:endParaRPr>
              </a:p>
            </p:txBody>
          </p:sp>
          <p:sp>
            <p:nvSpPr>
              <p:cNvPr id="18" name="Arrow: Curved Left 17">
                <a:extLst>
                  <a:ext uri="{FF2B5EF4-FFF2-40B4-BE49-F238E27FC236}">
                    <a16:creationId xmlns:a16="http://schemas.microsoft.com/office/drawing/2014/main" id="{53185C4E-7DDD-4237-1D92-A3FA72D94A51}"/>
                  </a:ext>
                </a:extLst>
              </p:cNvPr>
              <p:cNvSpPr/>
              <p:nvPr/>
            </p:nvSpPr>
            <p:spPr>
              <a:xfrm rot="5400000">
                <a:off x="5294704" y="1657255"/>
                <a:ext cx="147743" cy="1158434"/>
              </a:xfrm>
              <a:prstGeom prst="curvedLeftArrow">
                <a:avLst>
                  <a:gd name="adj1" fmla="val 25000"/>
                  <a:gd name="adj2" fmla="val 85089"/>
                  <a:gd name="adj3" fmla="val 41762"/>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it-IT">
                  <a:solidFill>
                    <a:schemeClr val="tx1"/>
                  </a:solidFill>
                </a:endParaRPr>
              </a:p>
            </p:txBody>
          </p:sp>
        </p:grpSp>
        <p:sp>
          <p:nvSpPr>
            <p:cNvPr id="20" name="Arrow: Curved Left 19">
              <a:extLst>
                <a:ext uri="{FF2B5EF4-FFF2-40B4-BE49-F238E27FC236}">
                  <a16:creationId xmlns:a16="http://schemas.microsoft.com/office/drawing/2014/main" id="{CF5286F9-90FE-750E-9E72-EC75B4451634}"/>
                </a:ext>
              </a:extLst>
            </p:cNvPr>
            <p:cNvSpPr/>
            <p:nvPr/>
          </p:nvSpPr>
          <p:spPr>
            <a:xfrm rot="5400000">
              <a:off x="2188837" y="1184910"/>
              <a:ext cx="147746" cy="2760241"/>
            </a:xfrm>
            <a:prstGeom prst="curvedLeftArrow">
              <a:avLst>
                <a:gd name="adj1" fmla="val 13315"/>
                <a:gd name="adj2" fmla="val 124609"/>
                <a:gd name="adj3" fmla="val 340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grpSp>
      <p:sp>
        <p:nvSpPr>
          <p:cNvPr id="23" name="TextBox 22">
            <a:extLst>
              <a:ext uri="{FF2B5EF4-FFF2-40B4-BE49-F238E27FC236}">
                <a16:creationId xmlns:a16="http://schemas.microsoft.com/office/drawing/2014/main" id="{452649B7-8359-2B3A-43A7-054ACDFBE3AC}"/>
              </a:ext>
            </a:extLst>
          </p:cNvPr>
          <p:cNvSpPr txBox="1"/>
          <p:nvPr/>
        </p:nvSpPr>
        <p:spPr>
          <a:xfrm>
            <a:off x="3974188" y="1226228"/>
            <a:ext cx="5169813" cy="1443152"/>
          </a:xfrm>
          <a:prstGeom prst="rect">
            <a:avLst/>
          </a:prstGeom>
          <a:noFill/>
        </p:spPr>
        <p:txBody>
          <a:bodyPr wrap="square" rtlCol="0">
            <a:spAutoFit/>
          </a:bodyPr>
          <a:lstStyle/>
          <a:p>
            <a:pPr>
              <a:lnSpc>
                <a:spcPct val="150000"/>
              </a:lnSpc>
            </a:pPr>
            <a:r>
              <a:rPr lang="it-IT" altLang="zh-CN" sz="1200" dirty="0"/>
              <a:t>Agent </a:t>
            </a:r>
            <a:r>
              <a:rPr lang="it-IT" altLang="zh-CN" sz="1200" dirty="0" err="1"/>
              <a:t>decision</a:t>
            </a:r>
            <a:r>
              <a:rPr lang="it-IT" altLang="zh-CN" sz="1200" dirty="0"/>
              <a:t> </a:t>
            </a:r>
            <a:r>
              <a:rPr lang="it-IT" altLang="zh-CN" sz="1200" dirty="0" err="1"/>
              <a:t>process</a:t>
            </a:r>
            <a:r>
              <a:rPr lang="it-IT" altLang="zh-CN" sz="1200" dirty="0"/>
              <a:t> for pricing:</a:t>
            </a:r>
          </a:p>
          <a:p>
            <a:pPr>
              <a:lnSpc>
                <a:spcPct val="150000"/>
              </a:lnSpc>
            </a:pPr>
            <a:r>
              <a:rPr lang="it-IT" sz="1200" dirty="0"/>
              <a:t>1. Sample </a:t>
            </a:r>
            <a:r>
              <a:rPr lang="it-IT" sz="1200" dirty="0" err="1"/>
              <a:t>purchase</a:t>
            </a:r>
            <a:r>
              <a:rPr lang="it-IT" sz="1200" dirty="0"/>
              <a:t> </a:t>
            </a:r>
            <a:r>
              <a:rPr lang="it-IT" sz="1200" dirty="0" err="1"/>
              <a:t>probabilities</a:t>
            </a:r>
            <a:r>
              <a:rPr lang="it-IT" sz="1200" dirty="0"/>
              <a:t> for </a:t>
            </a:r>
            <a:r>
              <a:rPr lang="it-IT" sz="1200" dirty="0" err="1"/>
              <a:t>all</a:t>
            </a:r>
            <a:r>
              <a:rPr lang="it-IT" sz="1200" dirty="0"/>
              <a:t> prices and customers with GP</a:t>
            </a:r>
          </a:p>
          <a:p>
            <a:pPr>
              <a:lnSpc>
                <a:spcPct val="150000"/>
              </a:lnSpc>
            </a:pPr>
            <a:r>
              <a:rPr lang="it-IT" sz="1200" dirty="0"/>
              <a:t>2. </a:t>
            </a:r>
            <a:r>
              <a:rPr lang="it-IT" sz="1200" dirty="0" err="1"/>
              <a:t>Probabilities</a:t>
            </a:r>
            <a:r>
              <a:rPr lang="it-IT" sz="1200" dirty="0"/>
              <a:t> * prices =&gt; </a:t>
            </a:r>
            <a:r>
              <a:rPr lang="it-IT" sz="1200" dirty="0" err="1"/>
              <a:t>estimated</a:t>
            </a:r>
            <a:r>
              <a:rPr lang="it-IT" sz="1200" dirty="0"/>
              <a:t> profit</a:t>
            </a:r>
          </a:p>
          <a:p>
            <a:pPr>
              <a:lnSpc>
                <a:spcPct val="150000"/>
              </a:lnSpc>
            </a:pPr>
            <a:r>
              <a:rPr lang="it-IT" sz="1200" dirty="0"/>
              <a:t>3. </a:t>
            </a:r>
            <a:r>
              <a:rPr lang="it-IT" sz="1200" dirty="0" err="1"/>
              <a:t>Estimated</a:t>
            </a:r>
            <a:r>
              <a:rPr lang="it-IT" sz="1200" dirty="0"/>
              <a:t> profits – </a:t>
            </a:r>
            <a:r>
              <a:rPr lang="it-IT" sz="1200" dirty="0" err="1"/>
              <a:t>average</a:t>
            </a:r>
            <a:r>
              <a:rPr lang="it-IT" sz="1200" dirty="0"/>
              <a:t> </a:t>
            </a:r>
            <a:r>
              <a:rPr lang="it-IT" sz="1200" dirty="0" err="1"/>
              <a:t>bidding</a:t>
            </a:r>
            <a:r>
              <a:rPr lang="it-IT" sz="1200" dirty="0"/>
              <a:t> cost =&gt; </a:t>
            </a:r>
            <a:r>
              <a:rPr lang="it-IT" sz="1200" dirty="0" err="1"/>
              <a:t>estimated</a:t>
            </a:r>
            <a:r>
              <a:rPr lang="it-IT" sz="1200" dirty="0"/>
              <a:t> net profit</a:t>
            </a:r>
          </a:p>
          <a:p>
            <a:pPr>
              <a:lnSpc>
                <a:spcPct val="150000"/>
              </a:lnSpc>
            </a:pPr>
            <a:r>
              <a:rPr lang="it-IT" sz="1200" dirty="0"/>
              <a:t>4. Estimate net profit * </a:t>
            </a:r>
            <a:r>
              <a:rPr lang="it-IT" sz="1200" dirty="0" err="1"/>
              <a:t>average</a:t>
            </a:r>
            <a:r>
              <a:rPr lang="it-IT" sz="1200" dirty="0"/>
              <a:t> customer </a:t>
            </a:r>
            <a:r>
              <a:rPr lang="it-IT" sz="1200" dirty="0" err="1"/>
              <a:t>number</a:t>
            </a:r>
            <a:r>
              <a:rPr lang="it-IT" sz="1200" dirty="0"/>
              <a:t> =&gt; net profit (</a:t>
            </a:r>
            <a:r>
              <a:rPr lang="it-IT" sz="1200" dirty="0" err="1"/>
              <a:t>total</a:t>
            </a:r>
            <a:r>
              <a:rPr lang="it-IT" sz="1200" dirty="0"/>
              <a:t>)</a:t>
            </a:r>
          </a:p>
        </p:txBody>
      </p:sp>
      <p:sp>
        <p:nvSpPr>
          <p:cNvPr id="8" name="Titolo 1">
            <a:extLst>
              <a:ext uri="{FF2B5EF4-FFF2-40B4-BE49-F238E27FC236}">
                <a16:creationId xmlns:a16="http://schemas.microsoft.com/office/drawing/2014/main" id="{D01696BF-C17F-1C02-2695-3962D0C7828C}"/>
              </a:ext>
            </a:extLst>
          </p:cNvPr>
          <p:cNvSpPr txBox="1">
            <a:spLocks/>
          </p:cNvSpPr>
          <p:nvPr/>
        </p:nvSpPr>
        <p:spPr>
          <a:xfrm>
            <a:off x="288521" y="139166"/>
            <a:ext cx="8581043" cy="840400"/>
          </a:xfrm>
          <a:prstGeom prst="rect">
            <a:avLst/>
          </a:prstGeom>
        </p:spPr>
        <p:txBody>
          <a:bodyPr vert="horz" lIns="91440" tIns="45720" rIns="91440" bIns="45720" rtlCol="0" anchor="t" anchorCtr="0">
            <a:normAutofit fontScale="90000" lnSpcReduction="20000"/>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4000" dirty="0"/>
              <a:t>Pricing </a:t>
            </a:r>
            <a:r>
              <a:rPr lang="it-IT" altLang="zh-CN" sz="4000" dirty="0"/>
              <a:t>Agent</a:t>
            </a:r>
            <a:br>
              <a:rPr lang="it-IT" altLang="zh-CN" dirty="0"/>
            </a:br>
            <a:r>
              <a:rPr lang="it-IT" altLang="zh-CN" dirty="0" err="1"/>
              <a:t>Gaussian</a:t>
            </a:r>
            <a:r>
              <a:rPr lang="it-IT" altLang="zh-CN" dirty="0"/>
              <a:t> </a:t>
            </a:r>
            <a:r>
              <a:rPr lang="it-IT" altLang="zh-CN" dirty="0" err="1"/>
              <a:t>Process</a:t>
            </a:r>
            <a:r>
              <a:rPr lang="it-IT" altLang="zh-CN" dirty="0"/>
              <a:t> UCB agent</a:t>
            </a:r>
            <a:endParaRPr lang="it-IT" dirty="0"/>
          </a:p>
        </p:txBody>
      </p:sp>
    </p:spTree>
    <p:extLst>
      <p:ext uri="{BB962C8B-B14F-4D97-AF65-F5344CB8AC3E}">
        <p14:creationId xmlns:p14="http://schemas.microsoft.com/office/powerpoint/2010/main" val="3664115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fade">
                                      <p:cBhvr>
                                        <p:cTn id="12" dur="500"/>
                                        <p:tgtEl>
                                          <p:spTgt spid="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animEffect transition="in" filter="fade">
                                      <p:cBhvr>
                                        <p:cTn id="17" dur="500"/>
                                        <p:tgtEl>
                                          <p:spTgt spid="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xEl>
                                              <p:pRg st="2" end="2"/>
                                            </p:txEl>
                                          </p:spTgt>
                                        </p:tgtEl>
                                        <p:attrNameLst>
                                          <p:attrName>style.visibility</p:attrName>
                                        </p:attrNameLst>
                                      </p:cBhvr>
                                      <p:to>
                                        <p:strVal val="visible"/>
                                      </p:to>
                                    </p:set>
                                    <p:animEffect transition="in" filter="fade">
                                      <p:cBhvr>
                                        <p:cTn id="22" dur="500"/>
                                        <p:tgtEl>
                                          <p:spTgt spid="2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xEl>
                                              <p:pRg st="3" end="3"/>
                                            </p:txEl>
                                          </p:spTgt>
                                        </p:tgtEl>
                                        <p:attrNameLst>
                                          <p:attrName>style.visibility</p:attrName>
                                        </p:attrNameLst>
                                      </p:cBhvr>
                                      <p:to>
                                        <p:strVal val="visible"/>
                                      </p:to>
                                    </p:set>
                                    <p:animEffect transition="in" filter="fade">
                                      <p:cBhvr>
                                        <p:cTn id="27" dur="500"/>
                                        <p:tgtEl>
                                          <p:spTgt spid="2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xEl>
                                              <p:pRg st="4" end="4"/>
                                            </p:txEl>
                                          </p:spTgt>
                                        </p:tgtEl>
                                        <p:attrNameLst>
                                          <p:attrName>style.visibility</p:attrName>
                                        </p:attrNameLst>
                                      </p:cBhvr>
                                      <p:to>
                                        <p:strVal val="visible"/>
                                      </p:to>
                                    </p:set>
                                    <p:animEffect transition="in" filter="fade">
                                      <p:cBhvr>
                                        <p:cTn id="32" dur="500"/>
                                        <p:tgtEl>
                                          <p:spTgt spid="2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par>
                                <p:cTn id="38" presetID="10" presetClass="entr" presetSubtype="0" fill="hold" nodeType="withEffect">
                                  <p:stCondLst>
                                    <p:cond delay="0"/>
                                  </p:stCondLst>
                                  <p:childTnLst>
                                    <p:set>
                                      <p:cBhvr>
                                        <p:cTn id="39" dur="1" fill="hold">
                                          <p:stCondLst>
                                            <p:cond delay="0"/>
                                          </p:stCondLst>
                                        </p:cTn>
                                        <p:tgtEl>
                                          <p:spTgt spid="1026"/>
                                        </p:tgtEl>
                                        <p:attrNameLst>
                                          <p:attrName>style.visibility</p:attrName>
                                        </p:attrNameLst>
                                      </p:cBhvr>
                                      <p:to>
                                        <p:strVal val="visible"/>
                                      </p:to>
                                    </p:set>
                                    <p:animEffect transition="in" filter="fade">
                                      <p:cBhvr>
                                        <p:cTn id="40" dur="500"/>
                                        <p:tgtEl>
                                          <p:spTgt spid="102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3990871" cy="942874"/>
          </a:xfrm>
        </p:spPr>
        <p:txBody>
          <a:bodyPr>
            <a:normAutofit fontScale="90000"/>
          </a:bodyPr>
          <a:lstStyle/>
          <a:p>
            <a:r>
              <a:rPr lang="it-IT" sz="3600" dirty="0" err="1"/>
              <a:t>Bidding</a:t>
            </a:r>
            <a:r>
              <a:rPr lang="it-IT" sz="3600" dirty="0"/>
              <a:t> </a:t>
            </a:r>
            <a:r>
              <a:rPr lang="it-IT" altLang="zh-CN" sz="3600" dirty="0"/>
              <a:t>Agents</a:t>
            </a:r>
            <a:br>
              <a:rPr lang="it-IT" altLang="zh-CN" dirty="0"/>
            </a:br>
            <a:r>
              <a:rPr lang="it-IT" altLang="zh-CN" sz="1400" dirty="0"/>
              <a:t>1. </a:t>
            </a:r>
            <a:r>
              <a:rPr lang="it-IT" altLang="zh-CN" sz="1400" dirty="0" err="1"/>
              <a:t>Primal</a:t>
            </a:r>
            <a:r>
              <a:rPr lang="it-IT" altLang="zh-CN" sz="1400" dirty="0"/>
              <a:t>-Dual </a:t>
            </a:r>
            <a:r>
              <a:rPr lang="it-IT" altLang="zh-CN" sz="1400" dirty="0" err="1"/>
              <a:t>algorithm</a:t>
            </a:r>
            <a:r>
              <a:rPr lang="it-IT" altLang="zh-CN" sz="1400" dirty="0"/>
              <a:t> for </a:t>
            </a:r>
            <a:r>
              <a:rPr lang="it-IT" altLang="zh-CN" sz="1400" dirty="0" err="1"/>
              <a:t>truthful</a:t>
            </a:r>
            <a:r>
              <a:rPr lang="it-IT" altLang="zh-CN" sz="1400" dirty="0"/>
              <a:t> </a:t>
            </a:r>
            <a:r>
              <a:rPr lang="it-IT" altLang="zh-CN" sz="1400" dirty="0" err="1"/>
              <a:t>auctions</a:t>
            </a:r>
            <a:br>
              <a:rPr lang="it-IT" altLang="zh-CN" sz="1400" dirty="0"/>
            </a:br>
            <a:r>
              <a:rPr lang="it-IT" altLang="zh-CN" sz="1400" dirty="0"/>
              <a:t>2. UCB-like </a:t>
            </a:r>
            <a:r>
              <a:rPr lang="it-IT" altLang="zh-CN" sz="1400" dirty="0" err="1"/>
              <a:t>algorithm</a:t>
            </a:r>
            <a:endParaRPr lang="it-IT" dirty="0"/>
          </a:p>
        </p:txBody>
      </p:sp>
      <p:pic>
        <p:nvPicPr>
          <p:cNvPr id="4" name="Picture 3">
            <a:extLst>
              <a:ext uri="{FF2B5EF4-FFF2-40B4-BE49-F238E27FC236}">
                <a16:creationId xmlns:a16="http://schemas.microsoft.com/office/drawing/2014/main" id="{759B6A0C-3868-109A-3040-87F019062B0C}"/>
              </a:ext>
            </a:extLst>
          </p:cNvPr>
          <p:cNvPicPr>
            <a:picLocks noChangeAspect="1"/>
          </p:cNvPicPr>
          <p:nvPr/>
        </p:nvPicPr>
        <p:blipFill rotWithShape="1">
          <a:blip r:embed="rId2"/>
          <a:srcRect b="1672"/>
          <a:stretch/>
        </p:blipFill>
        <p:spPr>
          <a:xfrm>
            <a:off x="0" y="1287200"/>
            <a:ext cx="9144000" cy="2393260"/>
          </a:xfrm>
          <a:prstGeom prst="rect">
            <a:avLst/>
          </a:prstGeom>
        </p:spPr>
      </p:pic>
      <p:pic>
        <p:nvPicPr>
          <p:cNvPr id="7" name="Picture 6">
            <a:extLst>
              <a:ext uri="{FF2B5EF4-FFF2-40B4-BE49-F238E27FC236}">
                <a16:creationId xmlns:a16="http://schemas.microsoft.com/office/drawing/2014/main" id="{87023EE8-1E98-1CA1-BE63-FF9918730C38}"/>
              </a:ext>
            </a:extLst>
          </p:cNvPr>
          <p:cNvPicPr>
            <a:picLocks noChangeAspect="1"/>
          </p:cNvPicPr>
          <p:nvPr/>
        </p:nvPicPr>
        <p:blipFill rotWithShape="1">
          <a:blip r:embed="rId3"/>
          <a:srcRect t="2015" b="2296"/>
          <a:stretch/>
        </p:blipFill>
        <p:spPr>
          <a:xfrm>
            <a:off x="2194895" y="3680460"/>
            <a:ext cx="3192810" cy="2390330"/>
          </a:xfrm>
          <a:prstGeom prst="rect">
            <a:avLst/>
          </a:prstGeom>
        </p:spPr>
      </p:pic>
      <p:pic>
        <p:nvPicPr>
          <p:cNvPr id="9" name="Picture 8">
            <a:extLst>
              <a:ext uri="{FF2B5EF4-FFF2-40B4-BE49-F238E27FC236}">
                <a16:creationId xmlns:a16="http://schemas.microsoft.com/office/drawing/2014/main" id="{2B0FFE21-51D3-7688-4224-521C14C33D3D}"/>
              </a:ext>
            </a:extLst>
          </p:cNvPr>
          <p:cNvPicPr>
            <a:picLocks noChangeAspect="1"/>
          </p:cNvPicPr>
          <p:nvPr/>
        </p:nvPicPr>
        <p:blipFill rotWithShape="1">
          <a:blip r:embed="rId4"/>
          <a:srcRect t="2025" b="2662"/>
          <a:stretch/>
        </p:blipFill>
        <p:spPr>
          <a:xfrm>
            <a:off x="5676754" y="3680460"/>
            <a:ext cx="3192810" cy="2380922"/>
          </a:xfrm>
          <a:prstGeom prst="rect">
            <a:avLst/>
          </a:prstGeom>
        </p:spPr>
      </p:pic>
      <p:sp>
        <p:nvSpPr>
          <p:cNvPr id="3" name="TextBox 2">
            <a:extLst>
              <a:ext uri="{FF2B5EF4-FFF2-40B4-BE49-F238E27FC236}">
                <a16:creationId xmlns:a16="http://schemas.microsoft.com/office/drawing/2014/main" id="{DFBDB992-FB1D-BC82-4936-7781E8B813D8}"/>
              </a:ext>
            </a:extLst>
          </p:cNvPr>
          <p:cNvSpPr txBox="1"/>
          <p:nvPr/>
        </p:nvSpPr>
        <p:spPr>
          <a:xfrm>
            <a:off x="648208" y="2526280"/>
            <a:ext cx="2928112" cy="923330"/>
          </a:xfrm>
          <a:prstGeom prst="rect">
            <a:avLst/>
          </a:prstGeom>
          <a:solidFill>
            <a:schemeClr val="bg2"/>
          </a:solidFill>
        </p:spPr>
        <p:txBody>
          <a:bodyPr wrap="square" rtlCol="0">
            <a:spAutoFit/>
          </a:bodyPr>
          <a:lstStyle/>
          <a:p>
            <a:r>
              <a:rPr lang="it-IT" sz="900" b="0">
                <a:solidFill>
                  <a:srgbClr val="0000FF"/>
                </a:solidFill>
                <a:effectLst/>
                <a:latin typeface="Courier New" panose="02070309020205020404" pitchFamily="49" charset="0"/>
              </a:rPr>
              <a:t>def</a:t>
            </a:r>
            <a:r>
              <a:rPr lang="it-IT" sz="900" b="0">
                <a:solidFill>
                  <a:srgbClr val="000000"/>
                </a:solidFill>
                <a:effectLst/>
                <a:latin typeface="Courier New" panose="02070309020205020404" pitchFamily="49" charset="0"/>
              </a:rPr>
              <a:t> </a:t>
            </a:r>
            <a:r>
              <a:rPr lang="it-IT" sz="900" b="0">
                <a:solidFill>
                  <a:srgbClr val="795E26"/>
                </a:solidFill>
                <a:effectLst/>
                <a:latin typeface="Courier New" panose="02070309020205020404" pitchFamily="49" charset="0"/>
              </a:rPr>
              <a:t>update</a:t>
            </a:r>
            <a:r>
              <a:rPr lang="it-IT" sz="900" b="0">
                <a:solidFill>
                  <a:srgbClr val="000000"/>
                </a:solidFill>
                <a:effectLst/>
                <a:latin typeface="Courier New" panose="02070309020205020404" pitchFamily="49" charset="0"/>
              </a:rPr>
              <a:t>(</a:t>
            </a:r>
            <a:r>
              <a:rPr lang="it-IT" sz="900" b="0">
                <a:solidFill>
                  <a:srgbClr val="001080"/>
                </a:solidFill>
                <a:effectLst/>
                <a:latin typeface="Courier New" panose="02070309020205020404" pitchFamily="49" charset="0"/>
              </a:rPr>
              <a:t>self</a:t>
            </a:r>
            <a:r>
              <a:rPr lang="it-IT" sz="900" b="0">
                <a:solidFill>
                  <a:srgbClr val="000000"/>
                </a:solidFill>
                <a:effectLst/>
                <a:latin typeface="Courier New" panose="02070309020205020404" pitchFamily="49" charset="0"/>
              </a:rPr>
              <a:t>, </a:t>
            </a:r>
            <a:r>
              <a:rPr lang="it-IT" sz="900" b="0">
                <a:solidFill>
                  <a:srgbClr val="001080"/>
                </a:solidFill>
                <a:effectLst/>
                <a:latin typeface="Courier New" panose="02070309020205020404" pitchFamily="49" charset="0"/>
              </a:rPr>
              <a:t>f_t</a:t>
            </a:r>
            <a:r>
              <a:rPr lang="it-IT" sz="900" b="0">
                <a:solidFill>
                  <a:srgbClr val="000000"/>
                </a:solidFill>
                <a:effectLst/>
                <a:latin typeface="Courier New" panose="02070309020205020404" pitchFamily="49" charset="0"/>
              </a:rPr>
              <a:t>, </a:t>
            </a:r>
            <a:r>
              <a:rPr lang="it-IT" sz="900" b="0">
                <a:solidFill>
                  <a:srgbClr val="001080"/>
                </a:solidFill>
                <a:effectLst/>
                <a:latin typeface="Courier New" panose="02070309020205020404" pitchFamily="49" charset="0"/>
              </a:rPr>
              <a:t>c_t</a:t>
            </a:r>
            <a:r>
              <a:rPr lang="it-IT" sz="900" b="0">
                <a:solidFill>
                  <a:srgbClr val="000000"/>
                </a:solidFill>
                <a:effectLst/>
                <a:latin typeface="Courier New" panose="02070309020205020404" pitchFamily="49" charset="0"/>
              </a:rPr>
              <a:t>):</a:t>
            </a:r>
          </a:p>
          <a:p>
            <a:r>
              <a:rPr lang="it-IT" sz="900" b="0">
                <a:solidFill>
                  <a:srgbClr val="000000"/>
                </a:solidFill>
                <a:effectLst/>
                <a:latin typeface="Courier New" panose="02070309020205020404" pitchFamily="49" charset="0"/>
              </a:rPr>
              <a:t>  </a:t>
            </a:r>
            <a:r>
              <a:rPr lang="it-IT" sz="900">
                <a:solidFill>
                  <a:srgbClr val="001080"/>
                </a:solidFill>
                <a:latin typeface="Courier New" panose="02070309020205020404" pitchFamily="49" charset="0"/>
              </a:rPr>
              <a:t># update lmbd and budget</a:t>
            </a:r>
          </a:p>
          <a:p>
            <a:r>
              <a:rPr lang="it-IT" sz="900">
                <a:solidFill>
                  <a:srgbClr val="001080"/>
                </a:solidFill>
                <a:latin typeface="Courier New" panose="02070309020205020404" pitchFamily="49" charset="0"/>
              </a:rPr>
              <a:t>  # …</a:t>
            </a:r>
          </a:p>
          <a:p>
            <a:r>
              <a:rPr lang="it-IT" sz="900" b="0">
                <a:solidFill>
                  <a:srgbClr val="001080"/>
                </a:solidFill>
                <a:effectLst/>
                <a:latin typeface="Courier New" panose="02070309020205020404" pitchFamily="49" charset="0"/>
              </a:rPr>
              <a:t>  # update rho (per round budget)</a:t>
            </a:r>
            <a:endParaRPr lang="it-IT" sz="900" b="0">
              <a:solidFill>
                <a:srgbClr val="000000"/>
              </a:solidFill>
              <a:effectLst/>
              <a:latin typeface="Courier New" panose="02070309020205020404" pitchFamily="49" charset="0"/>
            </a:endParaRPr>
          </a:p>
          <a:p>
            <a:r>
              <a:rPr lang="it-IT" sz="900" b="0">
                <a:solidFill>
                  <a:srgbClr val="000000"/>
                </a:solidFill>
                <a:effectLst/>
                <a:latin typeface="Courier New" panose="02070309020205020404" pitchFamily="49" charset="0"/>
              </a:rPr>
              <a:t>  </a:t>
            </a:r>
            <a:r>
              <a:rPr lang="it-IT" sz="900" b="0">
                <a:solidFill>
                  <a:srgbClr val="001080"/>
                </a:solidFill>
                <a:effectLst/>
                <a:latin typeface="Courier New" panose="02070309020205020404" pitchFamily="49" charset="0"/>
              </a:rPr>
              <a:t>self</a:t>
            </a:r>
            <a:r>
              <a:rPr lang="it-IT" sz="900" b="0">
                <a:solidFill>
                  <a:srgbClr val="000000"/>
                </a:solidFill>
                <a:effectLst/>
                <a:latin typeface="Courier New" panose="02070309020205020404" pitchFamily="49" charset="0"/>
              </a:rPr>
              <a:t>.t += </a:t>
            </a:r>
            <a:r>
              <a:rPr lang="it-IT" sz="900" b="0">
                <a:solidFill>
                  <a:srgbClr val="116644"/>
                </a:solidFill>
                <a:effectLst/>
                <a:latin typeface="Courier New" panose="02070309020205020404" pitchFamily="49" charset="0"/>
              </a:rPr>
              <a:t>1</a:t>
            </a:r>
            <a:endParaRPr lang="it-IT" sz="900" b="0">
              <a:solidFill>
                <a:srgbClr val="000000"/>
              </a:solidFill>
              <a:effectLst/>
              <a:latin typeface="Courier New" panose="02070309020205020404" pitchFamily="49" charset="0"/>
            </a:endParaRPr>
          </a:p>
          <a:p>
            <a:r>
              <a:rPr lang="it-IT" sz="900" b="0">
                <a:solidFill>
                  <a:schemeClr val="bg1"/>
                </a:solidFill>
                <a:effectLst/>
                <a:latin typeface="Courier New" panose="02070309020205020404" pitchFamily="49" charset="0"/>
              </a:rPr>
              <a:t>  </a:t>
            </a:r>
            <a:r>
              <a:rPr lang="it-IT" sz="900" b="0">
                <a:solidFill>
                  <a:schemeClr val="bg1"/>
                </a:solidFill>
                <a:effectLst/>
                <a:highlight>
                  <a:srgbClr val="FF0000"/>
                </a:highlight>
                <a:latin typeface="Courier New" panose="02070309020205020404" pitchFamily="49" charset="0"/>
              </a:rPr>
              <a:t>self.rho = self.budget/(self.T-self.t)</a:t>
            </a:r>
          </a:p>
        </p:txBody>
      </p:sp>
      <p:sp>
        <p:nvSpPr>
          <p:cNvPr id="5" name="TextBox 4">
            <a:extLst>
              <a:ext uri="{FF2B5EF4-FFF2-40B4-BE49-F238E27FC236}">
                <a16:creationId xmlns:a16="http://schemas.microsoft.com/office/drawing/2014/main" id="{BCC39A82-EDF7-C027-C037-F5408235A8D9}"/>
              </a:ext>
            </a:extLst>
          </p:cNvPr>
          <p:cNvSpPr txBox="1"/>
          <p:nvPr/>
        </p:nvSpPr>
        <p:spPr>
          <a:xfrm>
            <a:off x="4320931" y="1843653"/>
            <a:ext cx="4701033" cy="1615827"/>
          </a:xfrm>
          <a:prstGeom prst="rect">
            <a:avLst/>
          </a:prstGeom>
          <a:solidFill>
            <a:schemeClr val="bg2"/>
          </a:solidFill>
        </p:spPr>
        <p:txBody>
          <a:bodyPr wrap="square" rtlCol="0">
            <a:spAutoFit/>
          </a:bodyPr>
          <a:lstStyle/>
          <a:p>
            <a:r>
              <a:rPr lang="it-IT" sz="900" b="0" dirty="0" err="1">
                <a:solidFill>
                  <a:srgbClr val="0000FF"/>
                </a:solidFill>
                <a:effectLst/>
                <a:latin typeface="Courier New" panose="02070309020205020404" pitchFamily="49" charset="0"/>
              </a:rPr>
              <a:t>def</a:t>
            </a:r>
            <a:r>
              <a:rPr lang="it-IT" sz="900" b="0" dirty="0">
                <a:solidFill>
                  <a:srgbClr val="000000"/>
                </a:solidFill>
                <a:effectLst/>
                <a:latin typeface="Courier New" panose="02070309020205020404" pitchFamily="49" charset="0"/>
              </a:rPr>
              <a:t> </a:t>
            </a:r>
            <a:r>
              <a:rPr lang="it-IT" sz="900" b="0" dirty="0">
                <a:solidFill>
                  <a:srgbClr val="795E26"/>
                </a:solidFill>
                <a:effectLst/>
                <a:latin typeface="Courier New" panose="02070309020205020404" pitchFamily="49" charset="0"/>
              </a:rPr>
              <a:t>update</a:t>
            </a:r>
            <a:r>
              <a:rPr lang="it-IT" sz="900" b="0" dirty="0">
                <a:solidFill>
                  <a:srgbClr val="000000"/>
                </a:solidFill>
                <a:effectLst/>
                <a:latin typeface="Courier New" panose="02070309020205020404" pitchFamily="49" charset="0"/>
              </a:rPr>
              <a:t>(</a:t>
            </a:r>
            <a:r>
              <a:rPr lang="it-IT" sz="900" b="0" dirty="0">
                <a:solidFill>
                  <a:srgbClr val="001080"/>
                </a:solidFill>
                <a:effectLst/>
                <a:latin typeface="Courier New" panose="02070309020205020404" pitchFamily="49" charset="0"/>
              </a:rPr>
              <a:t>self</a:t>
            </a:r>
            <a:r>
              <a:rPr lang="it-IT" sz="900" b="0" dirty="0">
                <a:solidFill>
                  <a:srgbClr val="000000"/>
                </a:solidFill>
                <a:effectLst/>
                <a:latin typeface="Courier New" panose="02070309020205020404" pitchFamily="49" charset="0"/>
              </a:rPr>
              <a:t>, </a:t>
            </a:r>
            <a:r>
              <a:rPr lang="it-IT" sz="900" b="0" dirty="0" err="1">
                <a:solidFill>
                  <a:srgbClr val="001080"/>
                </a:solidFill>
                <a:effectLst/>
                <a:latin typeface="Courier New" panose="02070309020205020404" pitchFamily="49" charset="0"/>
              </a:rPr>
              <a:t>f_t</a:t>
            </a:r>
            <a:r>
              <a:rPr lang="it-IT" sz="900" b="0" dirty="0">
                <a:solidFill>
                  <a:srgbClr val="000000"/>
                </a:solidFill>
                <a:effectLst/>
                <a:latin typeface="Courier New" panose="02070309020205020404" pitchFamily="49" charset="0"/>
              </a:rPr>
              <a:t>, </a:t>
            </a:r>
            <a:r>
              <a:rPr lang="it-IT" sz="900" b="0" dirty="0" err="1">
                <a:solidFill>
                  <a:srgbClr val="001080"/>
                </a:solidFill>
                <a:effectLst/>
                <a:latin typeface="Courier New" panose="02070309020205020404" pitchFamily="49" charset="0"/>
              </a:rPr>
              <a:t>c_t</a:t>
            </a:r>
            <a:r>
              <a:rPr lang="it-IT" sz="900" b="0" dirty="0">
                <a:solidFill>
                  <a:srgbClr val="000000"/>
                </a:solidFill>
                <a:effectLst/>
                <a:latin typeface="Courier New" panose="02070309020205020404" pitchFamily="49" charset="0"/>
              </a:rPr>
              <a:t>):</a:t>
            </a:r>
            <a:endParaRPr lang="en-US" sz="900" b="0" dirty="0">
              <a:solidFill>
                <a:srgbClr val="000000"/>
              </a:solidFill>
              <a:effectLst/>
              <a:highlight>
                <a:srgbClr val="F7F7F7"/>
              </a:highlight>
              <a:latin typeface="Courier New" panose="02070309020205020404" pitchFamily="49" charset="0"/>
            </a:endParaRPr>
          </a:p>
          <a:p>
            <a:r>
              <a:rPr lang="en-US" sz="900" b="0" dirty="0">
                <a:solidFill>
                  <a:srgbClr val="000000"/>
                </a:solidFill>
                <a:effectLst/>
                <a:latin typeface="Courier New" panose="02070309020205020404" pitchFamily="49" charset="0"/>
              </a:rPr>
              <a:t>  </a:t>
            </a:r>
            <a:r>
              <a:rPr lang="en-US" sz="900" b="0" dirty="0" err="1">
                <a:solidFill>
                  <a:srgbClr val="001080"/>
                </a:solidFill>
                <a:effectLst/>
                <a:latin typeface="Courier New" panose="02070309020205020404" pitchFamily="49" charset="0"/>
              </a:rPr>
              <a:t>self</a:t>
            </a:r>
            <a:r>
              <a:rPr lang="en-US" sz="900" b="0" dirty="0" err="1">
                <a:solidFill>
                  <a:srgbClr val="000000"/>
                </a:solidFill>
                <a:effectLst/>
                <a:latin typeface="Courier New" panose="02070309020205020404" pitchFamily="49" charset="0"/>
              </a:rPr>
              <a:t>.N_pulls</a:t>
            </a:r>
            <a:r>
              <a:rPr lang="en-US" sz="900" b="0" dirty="0">
                <a:solidFill>
                  <a:srgbClr val="000000"/>
                </a:solidFill>
                <a:effectLst/>
                <a:latin typeface="Courier New" panose="02070309020205020404" pitchFamily="49" charset="0"/>
              </a:rPr>
              <a:t>[</a:t>
            </a:r>
            <a:r>
              <a:rPr lang="en-US" sz="900" b="0" dirty="0" err="1">
                <a:solidFill>
                  <a:srgbClr val="001080"/>
                </a:solidFill>
                <a:effectLst/>
                <a:latin typeface="Courier New" panose="02070309020205020404" pitchFamily="49" charset="0"/>
              </a:rPr>
              <a:t>self</a:t>
            </a:r>
            <a:r>
              <a:rPr lang="en-US" sz="900" b="0" dirty="0" err="1">
                <a:solidFill>
                  <a:srgbClr val="000000"/>
                </a:solidFill>
                <a:effectLst/>
                <a:latin typeface="Courier New" panose="02070309020205020404" pitchFamily="49" charset="0"/>
              </a:rPr>
              <a:t>.a_t</a:t>
            </a:r>
            <a:r>
              <a:rPr lang="en-US" sz="900" b="0" dirty="0">
                <a:solidFill>
                  <a:srgbClr val="000000"/>
                </a:solidFill>
                <a:effectLst/>
                <a:latin typeface="Courier New" panose="02070309020205020404" pitchFamily="49" charset="0"/>
              </a:rPr>
              <a:t>] += </a:t>
            </a:r>
            <a:r>
              <a:rPr lang="en-US" sz="900" b="0" dirty="0">
                <a:solidFill>
                  <a:srgbClr val="116644"/>
                </a:solidFill>
                <a:effectLst/>
                <a:latin typeface="Courier New" panose="02070309020205020404" pitchFamily="49" charset="0"/>
              </a:rPr>
              <a:t>1</a:t>
            </a:r>
            <a:endParaRPr lang="en-US" sz="900" b="0" dirty="0">
              <a:solidFill>
                <a:srgbClr val="000000"/>
              </a:solidFill>
              <a:effectLst/>
              <a:latin typeface="Courier New" panose="02070309020205020404" pitchFamily="49" charset="0"/>
            </a:endParaRPr>
          </a:p>
          <a:p>
            <a:r>
              <a:rPr lang="en-US" sz="900" dirty="0">
                <a:solidFill>
                  <a:srgbClr val="AF00DB"/>
                </a:solidFill>
                <a:latin typeface="Courier New" panose="02070309020205020404" pitchFamily="49" charset="0"/>
              </a:rPr>
              <a:t>  </a:t>
            </a:r>
            <a:r>
              <a:rPr lang="en-US" sz="900" b="0" dirty="0">
                <a:solidFill>
                  <a:srgbClr val="AF00DB"/>
                </a:solidFill>
                <a:effectLst/>
                <a:latin typeface="Courier New" panose="02070309020205020404" pitchFamily="49" charset="0"/>
              </a:rPr>
              <a:t>if</a:t>
            </a:r>
            <a:r>
              <a:rPr lang="en-US" sz="900" b="0" dirty="0">
                <a:solidFill>
                  <a:srgbClr val="000000"/>
                </a:solidFill>
                <a:effectLst/>
                <a:latin typeface="Courier New" panose="02070309020205020404" pitchFamily="49" charset="0"/>
              </a:rPr>
              <a:t>(</a:t>
            </a:r>
            <a:r>
              <a:rPr lang="en-US" sz="900" b="0" dirty="0" err="1">
                <a:solidFill>
                  <a:srgbClr val="000000"/>
                </a:solidFill>
                <a:effectLst/>
                <a:latin typeface="Courier New" panose="02070309020205020404" pitchFamily="49" charset="0"/>
              </a:rPr>
              <a:t>f_t</a:t>
            </a:r>
            <a:r>
              <a:rPr lang="en-US" sz="900" b="0" dirty="0">
                <a:solidFill>
                  <a:srgbClr val="000000"/>
                </a:solidFill>
                <a:effectLst/>
                <a:latin typeface="Courier New" panose="02070309020205020404" pitchFamily="49" charset="0"/>
              </a:rPr>
              <a:t>&gt;</a:t>
            </a:r>
            <a:r>
              <a:rPr lang="en-US" sz="900" b="0" dirty="0">
                <a:solidFill>
                  <a:srgbClr val="116644"/>
                </a:solidFill>
                <a:effectLst/>
                <a:latin typeface="Courier New" panose="02070309020205020404" pitchFamily="49" charset="0"/>
              </a:rPr>
              <a:t>0</a:t>
            </a:r>
            <a:r>
              <a:rPr lang="en-US" sz="900" b="0" dirty="0">
                <a:solidFill>
                  <a:srgbClr val="000000"/>
                </a:solidFill>
                <a:effectLst/>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b="0" dirty="0" err="1">
                <a:solidFill>
                  <a:srgbClr val="001080"/>
                </a:solidFill>
                <a:effectLst/>
                <a:latin typeface="Courier New" panose="02070309020205020404" pitchFamily="49" charset="0"/>
              </a:rPr>
              <a:t>self</a:t>
            </a:r>
            <a:r>
              <a:rPr lang="en-US" sz="900" b="0" dirty="0" err="1">
                <a:solidFill>
                  <a:srgbClr val="000000"/>
                </a:solidFill>
                <a:effectLst/>
                <a:latin typeface="Courier New" panose="02070309020205020404" pitchFamily="49" charset="0"/>
              </a:rPr>
              <a:t>.won_time</a:t>
            </a:r>
            <a:r>
              <a:rPr lang="en-US" sz="900" b="0" dirty="0">
                <a:solidFill>
                  <a:srgbClr val="000000"/>
                </a:solidFill>
                <a:effectLst/>
                <a:latin typeface="Courier New" panose="02070309020205020404" pitchFamily="49" charset="0"/>
              </a:rPr>
              <a:t> += </a:t>
            </a:r>
            <a:r>
              <a:rPr lang="en-US" sz="900" b="0" dirty="0">
                <a:solidFill>
                  <a:srgbClr val="116644"/>
                </a:solidFill>
                <a:effectLst/>
                <a:latin typeface="Courier New" panose="02070309020205020404" pitchFamily="49" charset="0"/>
              </a:rPr>
              <a:t>1</a:t>
            </a:r>
            <a:endParaRPr lang="en-US" sz="900" b="0" dirty="0">
              <a:solidFill>
                <a:srgbClr val="000000"/>
              </a:solidFill>
              <a:effectLst/>
              <a:latin typeface="Courier New" panose="02070309020205020404" pitchFamily="49" charset="0"/>
            </a:endParaRPr>
          </a:p>
          <a:p>
            <a:r>
              <a:rPr lang="en-US" sz="900" b="0" dirty="0">
                <a:solidFill>
                  <a:srgbClr val="001080"/>
                </a:solidFill>
                <a:effectLst/>
                <a:latin typeface="Courier New" panose="02070309020205020404" pitchFamily="49" charset="0"/>
              </a:rPr>
              <a:t>	</a:t>
            </a:r>
            <a:r>
              <a:rPr lang="en-US" sz="900" b="0" dirty="0" err="1">
                <a:solidFill>
                  <a:srgbClr val="001080"/>
                </a:solidFill>
                <a:effectLst/>
                <a:latin typeface="Courier New" panose="02070309020205020404" pitchFamily="49" charset="0"/>
              </a:rPr>
              <a:t>self</a:t>
            </a:r>
            <a:r>
              <a:rPr lang="en-US" sz="900" b="0" dirty="0" err="1">
                <a:solidFill>
                  <a:srgbClr val="000000"/>
                </a:solidFill>
                <a:effectLst/>
                <a:latin typeface="Courier New" panose="02070309020205020404" pitchFamily="49" charset="0"/>
              </a:rPr>
              <a:t>.winning_total_reward</a:t>
            </a:r>
            <a:r>
              <a:rPr lang="en-US" sz="900" b="0" dirty="0">
                <a:solidFill>
                  <a:srgbClr val="000000"/>
                </a:solidFill>
                <a:effectLst/>
                <a:latin typeface="Courier New" panose="02070309020205020404" pitchFamily="49" charset="0"/>
              </a:rPr>
              <a:t> += </a:t>
            </a:r>
            <a:r>
              <a:rPr lang="en-US" sz="900" b="0" dirty="0" err="1">
                <a:solidFill>
                  <a:srgbClr val="000000"/>
                </a:solidFill>
                <a:effectLst/>
                <a:latin typeface="Courier New" panose="02070309020205020404" pitchFamily="49" charset="0"/>
              </a:rPr>
              <a:t>f_t</a:t>
            </a:r>
            <a:endParaRPr lang="en-US" sz="900" b="0" dirty="0">
              <a:solidFill>
                <a:srgbClr val="000000"/>
              </a:solidFill>
              <a:effectLst/>
              <a:latin typeface="Courier New" panose="02070309020205020404" pitchFamily="49" charset="0"/>
            </a:endParaRPr>
          </a:p>
          <a:p>
            <a:r>
              <a:rPr lang="it-IT" sz="900" b="0" dirty="0">
                <a:solidFill>
                  <a:srgbClr val="000000"/>
                </a:solidFill>
                <a:effectLst/>
                <a:latin typeface="Courier New" panose="02070309020205020404" pitchFamily="49" charset="0"/>
              </a:rPr>
              <a:t>  </a:t>
            </a:r>
            <a:r>
              <a:rPr lang="en-US" sz="900" b="0" dirty="0" err="1">
                <a:solidFill>
                  <a:srgbClr val="AF00DB"/>
                </a:solidFill>
                <a:effectLst/>
                <a:latin typeface="Courier New" panose="02070309020205020404" pitchFamily="49" charset="0"/>
              </a:rPr>
              <a:t>elif</a:t>
            </a:r>
            <a:r>
              <a:rPr lang="en-US" sz="900" b="0" dirty="0">
                <a:solidFill>
                  <a:srgbClr val="000000"/>
                </a:solidFill>
                <a:effectLst/>
                <a:latin typeface="Courier New" panose="02070309020205020404" pitchFamily="49" charset="0"/>
              </a:rPr>
              <a:t>(</a:t>
            </a:r>
            <a:r>
              <a:rPr lang="en-US" sz="900" b="0" dirty="0">
                <a:solidFill>
                  <a:srgbClr val="001080"/>
                </a:solidFill>
                <a:effectLst/>
                <a:latin typeface="Courier New" panose="02070309020205020404" pitchFamily="49" charset="0"/>
              </a:rPr>
              <a:t>self</a:t>
            </a:r>
            <a:r>
              <a:rPr lang="en-US" sz="900" b="0" dirty="0">
                <a:solidFill>
                  <a:srgbClr val="000000"/>
                </a:solidFill>
                <a:effectLst/>
                <a:latin typeface="Courier New" panose="02070309020205020404" pitchFamily="49" charset="0"/>
              </a:rPr>
              <a:t>.t &gt;= </a:t>
            </a:r>
            <a:r>
              <a:rPr lang="en-US" sz="900" b="0" dirty="0" err="1">
                <a:solidFill>
                  <a:srgbClr val="001080"/>
                </a:solidFill>
                <a:effectLst/>
                <a:latin typeface="Courier New" panose="02070309020205020404" pitchFamily="49" charset="0"/>
              </a:rPr>
              <a:t>self</a:t>
            </a:r>
            <a:r>
              <a:rPr lang="en-US" sz="900" b="0" dirty="0" err="1">
                <a:solidFill>
                  <a:srgbClr val="000000"/>
                </a:solidFill>
                <a:effectLst/>
                <a:latin typeface="Courier New" panose="02070309020205020404" pitchFamily="49" charset="0"/>
              </a:rPr>
              <a:t>.K</a:t>
            </a:r>
            <a:r>
              <a:rPr lang="en-US" sz="900" b="0" dirty="0">
                <a:solidFill>
                  <a:srgbClr val="000000"/>
                </a:solidFill>
                <a:effectLst/>
                <a:latin typeface="Courier New" panose="02070309020205020404" pitchFamily="49" charset="0"/>
              </a:rPr>
              <a:t>):</a:t>
            </a:r>
          </a:p>
          <a:p>
            <a:r>
              <a:rPr lang="it-IT" sz="900" b="0" dirty="0">
                <a:solidFill>
                  <a:srgbClr val="000000"/>
                </a:solidFill>
                <a:effectLst/>
                <a:latin typeface="Courier New" panose="02070309020205020404" pitchFamily="49" charset="0"/>
              </a:rPr>
              <a:t>	</a:t>
            </a:r>
            <a:r>
              <a:rPr lang="it-IT" sz="900" b="0" dirty="0" err="1">
                <a:solidFill>
                  <a:schemeClr val="bg1"/>
                </a:solidFill>
                <a:effectLst/>
                <a:highlight>
                  <a:srgbClr val="FF0000"/>
                </a:highlight>
                <a:latin typeface="Courier New" panose="02070309020205020404" pitchFamily="49" charset="0"/>
              </a:rPr>
              <a:t>f_t</a:t>
            </a:r>
            <a:r>
              <a:rPr lang="it-IT" sz="900" b="0" dirty="0">
                <a:solidFill>
                  <a:schemeClr val="bg1"/>
                </a:solidFill>
                <a:effectLst/>
                <a:highlight>
                  <a:srgbClr val="FF0000"/>
                </a:highlight>
                <a:latin typeface="Courier New" panose="02070309020205020404" pitchFamily="49" charset="0"/>
              </a:rPr>
              <a:t> = -(</a:t>
            </a:r>
            <a:r>
              <a:rPr lang="it-IT" sz="900" b="0" dirty="0" err="1">
                <a:solidFill>
                  <a:schemeClr val="bg1"/>
                </a:solidFill>
                <a:effectLst/>
                <a:highlight>
                  <a:srgbClr val="FF0000"/>
                </a:highlight>
                <a:latin typeface="Courier New" panose="02070309020205020404" pitchFamily="49" charset="0"/>
              </a:rPr>
              <a:t>self.total_reward</a:t>
            </a:r>
            <a:r>
              <a:rPr lang="it-IT" sz="900" b="0" dirty="0">
                <a:solidFill>
                  <a:schemeClr val="bg1"/>
                </a:solidFill>
                <a:effectLst/>
                <a:highlight>
                  <a:srgbClr val="FF0000"/>
                </a:highlight>
                <a:latin typeface="Courier New" panose="02070309020205020404" pitchFamily="49" charset="0"/>
              </a:rPr>
              <a:t>/</a:t>
            </a:r>
            <a:r>
              <a:rPr lang="it-IT" sz="900" b="0" dirty="0" err="1">
                <a:solidFill>
                  <a:schemeClr val="bg1"/>
                </a:solidFill>
                <a:effectLst/>
                <a:highlight>
                  <a:srgbClr val="FF0000"/>
                </a:highlight>
                <a:latin typeface="Courier New" panose="02070309020205020404" pitchFamily="49" charset="0"/>
              </a:rPr>
              <a:t>self.won_time</a:t>
            </a:r>
            <a:r>
              <a:rPr lang="it-IT" sz="900" b="0" dirty="0">
                <a:solidFill>
                  <a:schemeClr val="bg1"/>
                </a:solidFill>
                <a:effectLst/>
                <a:highlight>
                  <a:srgbClr val="FF0000"/>
                </a:highlight>
                <a:latin typeface="Courier New" panose="02070309020205020404" pitchFamily="49" charset="0"/>
              </a:rPr>
              <a:t>)</a:t>
            </a:r>
          </a:p>
          <a:p>
            <a:r>
              <a:rPr lang="it-IT" sz="900" b="0" dirty="0">
                <a:solidFill>
                  <a:srgbClr val="000000"/>
                </a:solidFill>
                <a:effectLst/>
                <a:latin typeface="Courier New" panose="02070309020205020404" pitchFamily="49" charset="0"/>
              </a:rPr>
              <a:t>  </a:t>
            </a:r>
            <a:r>
              <a:rPr lang="it-IT" sz="900" b="0" dirty="0" err="1">
                <a:solidFill>
                  <a:srgbClr val="001080"/>
                </a:solidFill>
                <a:effectLst/>
                <a:latin typeface="Courier New" panose="02070309020205020404" pitchFamily="49" charset="0"/>
              </a:rPr>
              <a:t>self</a:t>
            </a:r>
            <a:r>
              <a:rPr lang="it-IT" sz="900" b="0" dirty="0" err="1">
                <a:solidFill>
                  <a:srgbClr val="000000"/>
                </a:solidFill>
                <a:effectLst/>
                <a:latin typeface="Courier New" panose="02070309020205020404" pitchFamily="49" charset="0"/>
              </a:rPr>
              <a:t>.average_rewards</a:t>
            </a:r>
            <a:r>
              <a:rPr lang="it-IT" sz="900" b="0" dirty="0">
                <a:solidFill>
                  <a:srgbClr val="000000"/>
                </a:solidFill>
                <a:effectLst/>
                <a:latin typeface="Courier New" panose="02070309020205020404" pitchFamily="49" charset="0"/>
              </a:rPr>
              <a:t>[</a:t>
            </a:r>
            <a:r>
              <a:rPr lang="it-IT" sz="900" b="0" dirty="0" err="1">
                <a:solidFill>
                  <a:srgbClr val="001080"/>
                </a:solidFill>
                <a:effectLst/>
                <a:latin typeface="Courier New" panose="02070309020205020404" pitchFamily="49" charset="0"/>
              </a:rPr>
              <a:t>self</a:t>
            </a:r>
            <a:r>
              <a:rPr lang="it-IT" sz="900" b="0" dirty="0" err="1">
                <a:solidFill>
                  <a:srgbClr val="000000"/>
                </a:solidFill>
                <a:effectLst/>
                <a:latin typeface="Courier New" panose="02070309020205020404" pitchFamily="49" charset="0"/>
              </a:rPr>
              <a:t>.a_t</a:t>
            </a:r>
            <a:r>
              <a:rPr lang="it-IT" sz="900" b="0" dirty="0">
                <a:solidFill>
                  <a:srgbClr val="000000"/>
                </a:solidFill>
                <a:effectLst/>
                <a:latin typeface="Courier New" panose="02070309020205020404" pitchFamily="49" charset="0"/>
              </a:rPr>
              <a:t>] += </a:t>
            </a:r>
          </a:p>
          <a:p>
            <a:r>
              <a:rPr lang="it-IT" sz="900" dirty="0">
                <a:solidFill>
                  <a:srgbClr val="000000"/>
                </a:solidFill>
                <a:latin typeface="Courier New" panose="02070309020205020404" pitchFamily="49" charset="0"/>
              </a:rPr>
              <a:t>	</a:t>
            </a:r>
            <a:r>
              <a:rPr lang="it-IT" sz="900" b="0" dirty="0">
                <a:solidFill>
                  <a:srgbClr val="000000"/>
                </a:solidFill>
                <a:effectLst/>
                <a:latin typeface="Courier New" panose="02070309020205020404" pitchFamily="49" charset="0"/>
              </a:rPr>
              <a:t>(</a:t>
            </a:r>
            <a:r>
              <a:rPr lang="it-IT" sz="900" b="0" dirty="0" err="1">
                <a:solidFill>
                  <a:srgbClr val="000000"/>
                </a:solidFill>
                <a:effectLst/>
                <a:latin typeface="Courier New" panose="02070309020205020404" pitchFamily="49" charset="0"/>
              </a:rPr>
              <a:t>f_t-</a:t>
            </a:r>
            <a:r>
              <a:rPr lang="it-IT" sz="900" b="0" dirty="0" err="1">
                <a:solidFill>
                  <a:srgbClr val="001080"/>
                </a:solidFill>
                <a:effectLst/>
                <a:latin typeface="Courier New" panose="02070309020205020404" pitchFamily="49" charset="0"/>
              </a:rPr>
              <a:t>self</a:t>
            </a:r>
            <a:r>
              <a:rPr lang="it-IT" sz="900" b="0" dirty="0" err="1">
                <a:solidFill>
                  <a:srgbClr val="000000"/>
                </a:solidFill>
                <a:effectLst/>
                <a:latin typeface="Courier New" panose="02070309020205020404" pitchFamily="49" charset="0"/>
              </a:rPr>
              <a:t>.average_rewards</a:t>
            </a:r>
            <a:r>
              <a:rPr lang="it-IT" sz="900" b="0" dirty="0">
                <a:solidFill>
                  <a:srgbClr val="000000"/>
                </a:solidFill>
                <a:effectLst/>
                <a:latin typeface="Courier New" panose="02070309020205020404" pitchFamily="49" charset="0"/>
              </a:rPr>
              <a:t>[</a:t>
            </a:r>
            <a:r>
              <a:rPr lang="it-IT" sz="900" b="0" dirty="0" err="1">
                <a:solidFill>
                  <a:srgbClr val="001080"/>
                </a:solidFill>
                <a:effectLst/>
                <a:latin typeface="Courier New" panose="02070309020205020404" pitchFamily="49" charset="0"/>
              </a:rPr>
              <a:t>self</a:t>
            </a:r>
            <a:r>
              <a:rPr lang="it-IT" sz="900" b="0" dirty="0" err="1">
                <a:solidFill>
                  <a:srgbClr val="000000"/>
                </a:solidFill>
                <a:effectLst/>
                <a:latin typeface="Courier New" panose="02070309020205020404" pitchFamily="49" charset="0"/>
              </a:rPr>
              <a:t>.a_t</a:t>
            </a:r>
            <a:r>
              <a:rPr lang="it-IT" sz="900" b="0" dirty="0">
                <a:solidFill>
                  <a:srgbClr val="000000"/>
                </a:solidFill>
                <a:effectLst/>
                <a:latin typeface="Courier New" panose="02070309020205020404" pitchFamily="49" charset="0"/>
              </a:rPr>
              <a:t>])/</a:t>
            </a:r>
            <a:r>
              <a:rPr lang="it-IT" sz="900" b="0" dirty="0" err="1">
                <a:solidFill>
                  <a:srgbClr val="001080"/>
                </a:solidFill>
                <a:effectLst/>
                <a:latin typeface="Courier New" panose="02070309020205020404" pitchFamily="49" charset="0"/>
              </a:rPr>
              <a:t>self</a:t>
            </a:r>
            <a:r>
              <a:rPr lang="it-IT" sz="900" b="0" dirty="0" err="1">
                <a:solidFill>
                  <a:srgbClr val="000000"/>
                </a:solidFill>
                <a:effectLst/>
                <a:latin typeface="Courier New" panose="02070309020205020404" pitchFamily="49" charset="0"/>
              </a:rPr>
              <a:t>.N_pulls</a:t>
            </a:r>
            <a:r>
              <a:rPr lang="it-IT" sz="900" b="0" dirty="0">
                <a:solidFill>
                  <a:srgbClr val="000000"/>
                </a:solidFill>
                <a:effectLst/>
                <a:latin typeface="Courier New" panose="02070309020205020404" pitchFamily="49" charset="0"/>
              </a:rPr>
              <a:t>[</a:t>
            </a:r>
            <a:r>
              <a:rPr lang="it-IT" sz="900" b="0" dirty="0" err="1">
                <a:solidFill>
                  <a:srgbClr val="001080"/>
                </a:solidFill>
                <a:effectLst/>
                <a:latin typeface="Courier New" panose="02070309020205020404" pitchFamily="49" charset="0"/>
              </a:rPr>
              <a:t>self</a:t>
            </a:r>
            <a:r>
              <a:rPr lang="it-IT" sz="900" b="0" dirty="0" err="1">
                <a:solidFill>
                  <a:srgbClr val="000000"/>
                </a:solidFill>
                <a:effectLst/>
                <a:latin typeface="Courier New" panose="02070309020205020404" pitchFamily="49" charset="0"/>
              </a:rPr>
              <a:t>.a_t</a:t>
            </a:r>
            <a:r>
              <a:rPr lang="it-IT" sz="900" b="0" dirty="0">
                <a:solidFill>
                  <a:srgbClr val="000000"/>
                </a:solidFill>
                <a:effectLst/>
                <a:latin typeface="Courier New" panose="02070309020205020404" pitchFamily="49" charset="0"/>
              </a:rPr>
              <a:t>]</a:t>
            </a:r>
          </a:p>
          <a:p>
            <a:r>
              <a:rPr lang="it-IT" sz="900" b="0" dirty="0">
                <a:solidFill>
                  <a:srgbClr val="000000"/>
                </a:solidFill>
                <a:effectLst/>
                <a:latin typeface="Courier New" panose="02070309020205020404" pitchFamily="49" charset="0"/>
              </a:rPr>
              <a:t>  </a:t>
            </a:r>
            <a:r>
              <a:rPr lang="it-IT" sz="900" b="0" dirty="0" err="1">
                <a:solidFill>
                  <a:srgbClr val="001080"/>
                </a:solidFill>
                <a:effectLst/>
                <a:latin typeface="Courier New" panose="02070309020205020404" pitchFamily="49" charset="0"/>
              </a:rPr>
              <a:t>self</a:t>
            </a:r>
            <a:r>
              <a:rPr lang="it-IT" sz="900" b="0" dirty="0" err="1">
                <a:solidFill>
                  <a:srgbClr val="000000"/>
                </a:solidFill>
                <a:effectLst/>
                <a:latin typeface="Courier New" panose="02070309020205020404" pitchFamily="49" charset="0"/>
              </a:rPr>
              <a:t>.budget</a:t>
            </a:r>
            <a:r>
              <a:rPr lang="it-IT" sz="900" b="0" dirty="0">
                <a:solidFill>
                  <a:srgbClr val="000000"/>
                </a:solidFill>
                <a:effectLst/>
                <a:latin typeface="Courier New" panose="02070309020205020404" pitchFamily="49" charset="0"/>
              </a:rPr>
              <a:t> -= </a:t>
            </a:r>
            <a:r>
              <a:rPr lang="it-IT" sz="900" b="0" dirty="0" err="1">
                <a:solidFill>
                  <a:srgbClr val="000000"/>
                </a:solidFill>
                <a:effectLst/>
                <a:latin typeface="Courier New" panose="02070309020205020404" pitchFamily="49" charset="0"/>
              </a:rPr>
              <a:t>c_t</a:t>
            </a:r>
            <a:endParaRPr lang="it-IT" sz="900" b="0" dirty="0">
              <a:solidFill>
                <a:srgbClr val="000000"/>
              </a:solidFill>
              <a:effectLst/>
              <a:latin typeface="Courier New" panose="02070309020205020404" pitchFamily="49" charset="0"/>
            </a:endParaRPr>
          </a:p>
          <a:p>
            <a:r>
              <a:rPr lang="it-IT" sz="900" b="0" dirty="0">
                <a:solidFill>
                  <a:srgbClr val="000000"/>
                </a:solidFill>
                <a:effectLst/>
                <a:latin typeface="Courier New" panose="02070309020205020404" pitchFamily="49" charset="0"/>
              </a:rPr>
              <a:t>  </a:t>
            </a:r>
            <a:r>
              <a:rPr lang="it-IT" sz="900" b="0" dirty="0">
                <a:solidFill>
                  <a:srgbClr val="001080"/>
                </a:solidFill>
                <a:effectLst/>
                <a:latin typeface="Courier New" panose="02070309020205020404" pitchFamily="49" charset="0"/>
              </a:rPr>
              <a:t>self</a:t>
            </a:r>
            <a:r>
              <a:rPr lang="it-IT" sz="900" b="0" dirty="0">
                <a:solidFill>
                  <a:srgbClr val="000000"/>
                </a:solidFill>
                <a:effectLst/>
                <a:latin typeface="Courier New" panose="02070309020205020404" pitchFamily="49" charset="0"/>
              </a:rPr>
              <a:t>.t += </a:t>
            </a:r>
            <a:r>
              <a:rPr lang="it-IT" sz="900" b="0" dirty="0">
                <a:solidFill>
                  <a:srgbClr val="116644"/>
                </a:solidFill>
                <a:effectLst/>
                <a:latin typeface="Courier New" panose="02070309020205020404" pitchFamily="49" charset="0"/>
              </a:rPr>
              <a:t>1</a:t>
            </a:r>
            <a:endParaRPr lang="it-IT" sz="900" b="0" dirty="0">
              <a:solidFill>
                <a:srgbClr val="000000"/>
              </a:solidFill>
              <a:effectLst/>
              <a:latin typeface="Courier New" panose="02070309020205020404" pitchFamily="49" charset="0"/>
            </a:endParaRPr>
          </a:p>
        </p:txBody>
      </p:sp>
      <p:sp>
        <p:nvSpPr>
          <p:cNvPr id="8" name="TextBox 7">
            <a:extLst>
              <a:ext uri="{FF2B5EF4-FFF2-40B4-BE49-F238E27FC236}">
                <a16:creationId xmlns:a16="http://schemas.microsoft.com/office/drawing/2014/main" id="{F220C06F-E6C2-5FD4-3024-9300F889B78D}"/>
              </a:ext>
            </a:extLst>
          </p:cNvPr>
          <p:cNvSpPr txBox="1"/>
          <p:nvPr/>
        </p:nvSpPr>
        <p:spPr>
          <a:xfrm>
            <a:off x="121012" y="3753818"/>
            <a:ext cx="2891179" cy="1708160"/>
          </a:xfrm>
          <a:prstGeom prst="rect">
            <a:avLst/>
          </a:prstGeom>
          <a:noFill/>
        </p:spPr>
        <p:txBody>
          <a:bodyPr wrap="square" rtlCol="0">
            <a:spAutoFit/>
          </a:bodyPr>
          <a:lstStyle/>
          <a:p>
            <a:r>
              <a:rPr lang="it-IT" altLang="zh-CN" sz="1050" dirty="0" err="1"/>
              <a:t>Parameters</a:t>
            </a:r>
            <a:r>
              <a:rPr lang="it-IT" altLang="zh-CN" sz="1050" dirty="0"/>
              <a:t>: </a:t>
            </a:r>
          </a:p>
          <a:p>
            <a:r>
              <a:rPr lang="it-IT" altLang="zh-CN" sz="1050" dirty="0"/>
              <a:t>3 </a:t>
            </a:r>
            <a:r>
              <a:rPr lang="it-IT" altLang="zh-CN" sz="1050" dirty="0" err="1"/>
              <a:t>uniform</a:t>
            </a:r>
            <a:r>
              <a:rPr lang="it-IT" altLang="zh-CN" sz="1050" dirty="0"/>
              <a:t> </a:t>
            </a:r>
            <a:r>
              <a:rPr lang="it-IT" altLang="zh-CN" sz="1050" dirty="0" err="1"/>
              <a:t>distributed</a:t>
            </a:r>
            <a:r>
              <a:rPr lang="it-IT" altLang="zh-CN" sz="1050" dirty="0"/>
              <a:t> </a:t>
            </a:r>
            <a:r>
              <a:rPr lang="it-IT" altLang="zh-CN" sz="1050" dirty="0" err="1"/>
              <a:t>opponents</a:t>
            </a:r>
            <a:endParaRPr lang="it-IT" altLang="zh-CN" sz="1050" dirty="0"/>
          </a:p>
          <a:p>
            <a:r>
              <a:rPr lang="it-IT" altLang="zh-CN" sz="1050" dirty="0"/>
              <a:t>v=0.8</a:t>
            </a:r>
          </a:p>
          <a:p>
            <a:r>
              <a:rPr lang="it-IT" altLang="zh-CN" sz="1050" dirty="0"/>
              <a:t>B=2000</a:t>
            </a:r>
          </a:p>
          <a:p>
            <a:r>
              <a:rPr lang="it-IT" altLang="zh-CN" sz="1050" dirty="0"/>
              <a:t>T=10000</a:t>
            </a:r>
          </a:p>
          <a:p>
            <a:r>
              <a:rPr lang="en-US" sz="1050" dirty="0"/>
              <a:t># of Wins: [	3560,</a:t>
            </a:r>
          </a:p>
          <a:p>
            <a:r>
              <a:rPr lang="en-US" sz="1050" dirty="0"/>
              <a:t>		3678,</a:t>
            </a:r>
          </a:p>
          <a:p>
            <a:r>
              <a:rPr lang="en-US" sz="1050" dirty="0"/>
              <a:t>		2838,</a:t>
            </a:r>
          </a:p>
          <a:p>
            <a:r>
              <a:rPr lang="en-US" sz="1050" dirty="0"/>
              <a:t>		3421,</a:t>
            </a:r>
          </a:p>
          <a:p>
            <a:r>
              <a:rPr lang="en-US" sz="1050" dirty="0"/>
              <a:t>		3332	]</a:t>
            </a:r>
            <a:endParaRPr lang="it-IT" sz="1050" dirty="0"/>
          </a:p>
        </p:txBody>
      </p:sp>
    </p:spTree>
    <p:extLst>
      <p:ext uri="{BB962C8B-B14F-4D97-AF65-F5344CB8AC3E}">
        <p14:creationId xmlns:p14="http://schemas.microsoft.com/office/powerpoint/2010/main" val="18480382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3600" dirty="0"/>
              <a:t>Interaction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DA29E2A-D602-376A-19E1-AB1D10945047}"/>
                  </a:ext>
                </a:extLst>
              </p:cNvPr>
              <p:cNvSpPr txBox="1"/>
              <p:nvPr/>
            </p:nvSpPr>
            <p:spPr>
              <a:xfrm>
                <a:off x="288522" y="1328153"/>
                <a:ext cx="5003326" cy="954107"/>
              </a:xfrm>
              <a:prstGeom prst="rect">
                <a:avLst/>
              </a:prstGeom>
              <a:noFill/>
            </p:spPr>
            <p:txBody>
              <a:bodyPr wrap="square" rtlCol="0">
                <a:spAutoFit/>
              </a:bodyPr>
              <a:lstStyle/>
              <a:p>
                <a:r>
                  <a:rPr lang="it-IT" sz="1400"/>
                  <a:t>Configuration:</a:t>
                </a:r>
              </a:p>
              <a:p>
                <a:r>
                  <a:rPr lang="it-IT" sz="1400"/>
                  <a:t>T_pricing : 365 * 6</a:t>
                </a:r>
              </a:p>
              <a:p>
                <a:r>
                  <a:rPr lang="it-IT" sz="1400"/>
                  <a:t>Price range: [0,1], linearly discretized in 20 prices</a:t>
                </a:r>
              </a:p>
              <a:p>
                <a:r>
                  <a:rPr lang="it-IT" sz="1400"/>
                  <a:t>Purchase probability model:	logistic with </a:t>
                </a:r>
                <a14:m>
                  <m:oMath xmlns:m="http://schemas.openxmlformats.org/officeDocument/2006/math">
                    <m:r>
                      <a:rPr lang="it-IT" sz="1400" i="1" kern="1200">
                        <a:solidFill>
                          <a:srgbClr val="000000"/>
                        </a:solidFill>
                        <a:effectLst/>
                        <a:latin typeface="Cambria Math" panose="02040503050406030204" pitchFamily="18" charset="0"/>
                        <a:ea typeface="Cambria Math" panose="02040503050406030204" pitchFamily="18" charset="0"/>
                      </a:rPr>
                      <m:t>𝛼</m:t>
                    </m:r>
                    <m:r>
                      <a:rPr lang="it-IT" sz="1400" b="0" i="1" kern="1200" smtClean="0">
                        <a:solidFill>
                          <a:srgbClr val="000000"/>
                        </a:solidFill>
                        <a:effectLst/>
                        <a:latin typeface="Cambria Math" panose="02040503050406030204" pitchFamily="18" charset="0"/>
                        <a:ea typeface="Cambria Math" panose="02040503050406030204" pitchFamily="18" charset="0"/>
                      </a:rPr>
                      <m:t>=0.8,  </m:t>
                    </m:r>
                    <m:r>
                      <a:rPr lang="it-IT" sz="1400" b="0" i="1" kern="1200">
                        <a:solidFill>
                          <a:srgbClr val="000000"/>
                        </a:solidFill>
                        <a:effectLst/>
                        <a:latin typeface="Cambria Math" panose="02040503050406030204" pitchFamily="18" charset="0"/>
                        <a:ea typeface="Cambria Math" panose="02040503050406030204" pitchFamily="18" charset="0"/>
                      </a:rPr>
                      <m:t>𝛽</m:t>
                    </m:r>
                    <m:r>
                      <a:rPr lang="it-IT" sz="1400" b="0" i="1" kern="1200" smtClean="0">
                        <a:solidFill>
                          <a:srgbClr val="000000"/>
                        </a:solidFill>
                        <a:effectLst/>
                        <a:latin typeface="Cambria Math" panose="02040503050406030204" pitchFamily="18" charset="0"/>
                        <a:ea typeface="Cambria Math" panose="02040503050406030204" pitchFamily="18" charset="0"/>
                      </a:rPr>
                      <m:t>=−3</m:t>
                    </m:r>
                  </m:oMath>
                </a14:m>
                <a:endParaRPr lang="it-IT" sz="1400"/>
              </a:p>
            </p:txBody>
          </p:sp>
        </mc:Choice>
        <mc:Fallback xmlns="">
          <p:sp>
            <p:nvSpPr>
              <p:cNvPr id="3" name="TextBox 2">
                <a:extLst>
                  <a:ext uri="{FF2B5EF4-FFF2-40B4-BE49-F238E27FC236}">
                    <a16:creationId xmlns:a16="http://schemas.microsoft.com/office/drawing/2014/main" id="{9DA29E2A-D602-376A-19E1-AB1D10945047}"/>
                  </a:ext>
                </a:extLst>
              </p:cNvPr>
              <p:cNvSpPr txBox="1">
                <a:spLocks noRot="1" noChangeAspect="1" noMove="1" noResize="1" noEditPoints="1" noAdjustHandles="1" noChangeArrowheads="1" noChangeShapeType="1" noTextEdit="1"/>
              </p:cNvSpPr>
              <p:nvPr/>
            </p:nvSpPr>
            <p:spPr>
              <a:xfrm>
                <a:off x="288522" y="1328153"/>
                <a:ext cx="5003326" cy="954107"/>
              </a:xfrm>
              <a:prstGeom prst="rect">
                <a:avLst/>
              </a:prstGeom>
              <a:blipFill>
                <a:blip r:embed="rId2"/>
                <a:stretch>
                  <a:fillRect l="-365" t="-1282" b="-576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C772802-DDA9-9951-FECC-EE7787FAE67D}"/>
                  </a:ext>
                </a:extLst>
              </p:cNvPr>
              <p:cNvSpPr txBox="1"/>
              <p:nvPr/>
            </p:nvSpPr>
            <p:spPr>
              <a:xfrm>
                <a:off x="2087070" y="2210897"/>
                <a:ext cx="3013453" cy="477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t>𝑃</m:t>
                      </m:r>
                      <m:d>
                        <m:dPr>
                          <m:ctrlP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ctrlPr>
                        </m:dPr>
                        <m:e>
                          <m: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t>𝑝𝑟𝑖𝑐𝑒</m:t>
                          </m:r>
                          <m: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t>,</m:t>
                          </m:r>
                          <m:r>
                            <a:rPr lang="it-IT" sz="1600" i="1" smtClean="0">
                              <a:solidFill>
                                <a:schemeClr val="tx1">
                                  <a:lumMod val="50000"/>
                                  <a:lumOff val="50000"/>
                                </a:schemeClr>
                              </a:solidFill>
                              <a:latin typeface="Cambria Math" panose="02040503050406030204" pitchFamily="18" charset="0"/>
                              <a:ea typeface="Cambria Math" panose="02040503050406030204" pitchFamily="18" charset="0"/>
                            </a:rPr>
                            <m:t>𝛼</m:t>
                          </m:r>
                          <m: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t>,</m:t>
                          </m:r>
                          <m: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t>𝛽</m:t>
                          </m:r>
                        </m:e>
                      </m:d>
                      <m: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t>=</m:t>
                      </m:r>
                      <m:f>
                        <m:fPr>
                          <m:ctrlP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ctrlPr>
                        </m:fPr>
                        <m:num>
                          <m: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t>1</m:t>
                          </m:r>
                        </m:num>
                        <m:den>
                          <m: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t>1+</m:t>
                          </m:r>
                          <m:sSup>
                            <m:sSupPr>
                              <m:ctrlP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ctrlPr>
                            </m:sSupPr>
                            <m:e>
                              <m: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t>𝑒</m:t>
                              </m:r>
                            </m:e>
                            <m:sup>
                              <m: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t>−</m:t>
                              </m:r>
                              <m:d>
                                <m:dPr>
                                  <m:ctrlP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ctrlPr>
                                </m:dPr>
                                <m:e>
                                  <m:r>
                                    <a:rPr lang="it-IT" sz="1600" i="1">
                                      <a:solidFill>
                                        <a:schemeClr val="tx1">
                                          <a:lumMod val="50000"/>
                                          <a:lumOff val="50000"/>
                                        </a:schemeClr>
                                      </a:solidFill>
                                      <a:latin typeface="Cambria Math" panose="02040503050406030204" pitchFamily="18" charset="0"/>
                                      <a:ea typeface="Cambria Math" panose="02040503050406030204" pitchFamily="18" charset="0"/>
                                    </a:rPr>
                                    <m:t>𝛼</m:t>
                                  </m:r>
                                  <m: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t>+</m:t>
                                  </m:r>
                                  <m:r>
                                    <a:rPr lang="it-IT" sz="1600" i="1">
                                      <a:solidFill>
                                        <a:schemeClr val="tx1">
                                          <a:lumMod val="50000"/>
                                          <a:lumOff val="50000"/>
                                        </a:schemeClr>
                                      </a:solidFill>
                                      <a:latin typeface="Cambria Math" panose="02040503050406030204" pitchFamily="18" charset="0"/>
                                      <a:ea typeface="Cambria Math" panose="02040503050406030204" pitchFamily="18" charset="0"/>
                                    </a:rPr>
                                    <m:t>𝛽</m:t>
                                  </m:r>
                                  <m: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t>∗</m:t>
                                  </m:r>
                                  <m:r>
                                    <a:rPr lang="it-IT" sz="1600" i="1">
                                      <a:solidFill>
                                        <a:schemeClr val="tx1">
                                          <a:lumMod val="50000"/>
                                          <a:lumOff val="50000"/>
                                        </a:schemeClr>
                                      </a:solidFill>
                                      <a:latin typeface="Cambria Math" panose="02040503050406030204" pitchFamily="18" charset="0"/>
                                      <a:ea typeface="Cambria Math" panose="02040503050406030204" pitchFamily="18" charset="0"/>
                                    </a:rPr>
                                    <m:t>𝑝𝑟𝑖𝑐𝑒</m:t>
                                  </m:r>
                                </m:e>
                              </m:d>
                            </m:sup>
                          </m:sSup>
                        </m:den>
                      </m:f>
                    </m:oMath>
                  </m:oMathPara>
                </a14:m>
                <a:endParaRPr lang="it-IT" sz="1600" i="1">
                  <a:solidFill>
                    <a:schemeClr val="tx1">
                      <a:lumMod val="50000"/>
                      <a:lumOff val="50000"/>
                    </a:schemeClr>
                  </a:solidFill>
                </a:endParaRPr>
              </a:p>
            </p:txBody>
          </p:sp>
        </mc:Choice>
        <mc:Fallback xmlns="">
          <p:sp>
            <p:nvSpPr>
              <p:cNvPr id="4" name="TextBox 3">
                <a:extLst>
                  <a:ext uri="{FF2B5EF4-FFF2-40B4-BE49-F238E27FC236}">
                    <a16:creationId xmlns:a16="http://schemas.microsoft.com/office/drawing/2014/main" id="{9C772802-DDA9-9951-FECC-EE7787FAE67D}"/>
                  </a:ext>
                </a:extLst>
              </p:cNvPr>
              <p:cNvSpPr txBox="1">
                <a:spLocks noRot="1" noChangeAspect="1" noMove="1" noResize="1" noEditPoints="1" noAdjustHandles="1" noChangeArrowheads="1" noChangeShapeType="1" noTextEdit="1"/>
              </p:cNvSpPr>
              <p:nvPr/>
            </p:nvSpPr>
            <p:spPr>
              <a:xfrm>
                <a:off x="2087070" y="2210897"/>
                <a:ext cx="3013453" cy="477247"/>
              </a:xfrm>
              <a:prstGeom prst="rect">
                <a:avLst/>
              </a:prstGeom>
              <a:blipFill>
                <a:blip r:embed="rId3"/>
                <a:stretch>
                  <a:fillRect/>
                </a:stretch>
              </a:blipFill>
            </p:spPr>
            <p:txBody>
              <a:bodyPr/>
              <a:lstStyle/>
              <a:p>
                <a:r>
                  <a:rPr lang="it-IT">
                    <a:noFill/>
                  </a:rPr>
                  <a:t> </a:t>
                </a:r>
              </a:p>
            </p:txBody>
          </p:sp>
        </mc:Fallback>
      </mc:AlternateContent>
      <p:sp>
        <p:nvSpPr>
          <p:cNvPr id="8" name="TextBox 7">
            <a:extLst>
              <a:ext uri="{FF2B5EF4-FFF2-40B4-BE49-F238E27FC236}">
                <a16:creationId xmlns:a16="http://schemas.microsoft.com/office/drawing/2014/main" id="{0AE6DB72-8C13-1315-736A-34B3126FDF75}"/>
              </a:ext>
            </a:extLst>
          </p:cNvPr>
          <p:cNvSpPr txBox="1"/>
          <p:nvPr/>
        </p:nvSpPr>
        <p:spPr>
          <a:xfrm>
            <a:off x="5100523" y="1543596"/>
            <a:ext cx="3884672" cy="738664"/>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prstClr val="black"/>
                </a:solidFill>
                <a:effectLst/>
                <a:uLnTx/>
                <a:uFillTx/>
                <a:latin typeface="Arial"/>
                <a:ea typeface="宋体"/>
                <a:cs typeface="+mn-cs"/>
              </a:rPr>
              <a:t>T_bidding : 10000</a:t>
            </a:r>
          </a:p>
          <a:p>
            <a:pPr>
              <a:defRPr/>
            </a:pPr>
            <a:r>
              <a:rPr kumimoji="0" lang="it-IT" sz="1400" b="0" i="0" u="none" strike="noStrike" kern="1200" cap="none" spc="0" normalizeH="0" baseline="0" noProof="0">
                <a:ln>
                  <a:noFill/>
                </a:ln>
                <a:solidFill>
                  <a:prstClr val="black"/>
                </a:solidFill>
                <a:effectLst/>
                <a:uLnTx/>
                <a:uFillTx/>
                <a:latin typeface="Arial"/>
                <a:ea typeface="宋体"/>
                <a:cs typeface="+mn-cs"/>
              </a:rPr>
              <a:t>Budget : 100</a:t>
            </a:r>
          </a:p>
          <a:p>
            <a:pPr marL="0" marR="0" lvl="0" indent="0" defTabSz="457200" rtl="0" eaLnBrk="1" fontAlgn="auto" latinLnBrk="0" hangingPunct="1">
              <a:lnSpc>
                <a:spcPct val="100000"/>
              </a:lnSpc>
              <a:spcBef>
                <a:spcPts val="0"/>
              </a:spcBef>
              <a:spcAft>
                <a:spcPts val="0"/>
              </a:spcAft>
              <a:buClrTx/>
              <a:buSzTx/>
              <a:buFontTx/>
              <a:buNone/>
              <a:tabLst/>
              <a:defRPr/>
            </a:pPr>
            <a:r>
              <a:rPr lang="it-IT" sz="1400">
                <a:solidFill>
                  <a:prstClr val="black"/>
                </a:solidFill>
                <a:latin typeface="Arial"/>
                <a:ea typeface="宋体"/>
              </a:rPr>
              <a:t>O</a:t>
            </a:r>
            <a:r>
              <a:rPr kumimoji="0" lang="it-IT" sz="1400" b="0" i="0" u="none" strike="noStrike" kern="1200" cap="none" spc="0" normalizeH="0" baseline="0" noProof="0">
                <a:ln>
                  <a:noFill/>
                </a:ln>
                <a:solidFill>
                  <a:prstClr val="black"/>
                </a:solidFill>
                <a:effectLst/>
                <a:uLnTx/>
                <a:uFillTx/>
                <a:latin typeface="Arial"/>
                <a:ea typeface="宋体"/>
                <a:cs typeface="+mn-cs"/>
              </a:rPr>
              <a:t>pponents : 2 uniform bidders (infinite budget)</a:t>
            </a:r>
          </a:p>
        </p:txBody>
      </p:sp>
      <p:pic>
        <p:nvPicPr>
          <p:cNvPr id="10" name="Picture 9">
            <a:extLst>
              <a:ext uri="{FF2B5EF4-FFF2-40B4-BE49-F238E27FC236}">
                <a16:creationId xmlns:a16="http://schemas.microsoft.com/office/drawing/2014/main" id="{F989A0C4-A27A-48C1-864E-18EE7739EEC8}"/>
              </a:ext>
            </a:extLst>
          </p:cNvPr>
          <p:cNvPicPr>
            <a:picLocks noChangeAspect="1"/>
          </p:cNvPicPr>
          <p:nvPr/>
        </p:nvPicPr>
        <p:blipFill>
          <a:blip r:embed="rId4"/>
          <a:stretch>
            <a:fillRect/>
          </a:stretch>
        </p:blipFill>
        <p:spPr>
          <a:xfrm>
            <a:off x="1" y="3007542"/>
            <a:ext cx="2576502" cy="2078409"/>
          </a:xfrm>
          <a:prstGeom prst="rect">
            <a:avLst/>
          </a:prstGeom>
        </p:spPr>
      </p:pic>
      <p:pic>
        <p:nvPicPr>
          <p:cNvPr id="12" name="Picture 11">
            <a:extLst>
              <a:ext uri="{FF2B5EF4-FFF2-40B4-BE49-F238E27FC236}">
                <a16:creationId xmlns:a16="http://schemas.microsoft.com/office/drawing/2014/main" id="{D09F2B03-C588-5867-D98B-D01E000F5D75}"/>
              </a:ext>
            </a:extLst>
          </p:cNvPr>
          <p:cNvPicPr>
            <a:picLocks noChangeAspect="1"/>
          </p:cNvPicPr>
          <p:nvPr/>
        </p:nvPicPr>
        <p:blipFill>
          <a:blip r:embed="rId5"/>
          <a:stretch>
            <a:fillRect/>
          </a:stretch>
        </p:blipFill>
        <p:spPr>
          <a:xfrm>
            <a:off x="337743" y="3195702"/>
            <a:ext cx="2577600" cy="2112712"/>
          </a:xfrm>
          <a:prstGeom prst="rect">
            <a:avLst/>
          </a:prstGeom>
        </p:spPr>
      </p:pic>
      <p:pic>
        <p:nvPicPr>
          <p:cNvPr id="14" name="Picture 13">
            <a:extLst>
              <a:ext uri="{FF2B5EF4-FFF2-40B4-BE49-F238E27FC236}">
                <a16:creationId xmlns:a16="http://schemas.microsoft.com/office/drawing/2014/main" id="{913273F5-16D3-9EAA-6900-0B6DC5B57690}"/>
              </a:ext>
            </a:extLst>
          </p:cNvPr>
          <p:cNvPicPr>
            <a:picLocks noChangeAspect="1"/>
          </p:cNvPicPr>
          <p:nvPr/>
        </p:nvPicPr>
        <p:blipFill>
          <a:blip r:embed="rId6"/>
          <a:stretch>
            <a:fillRect/>
          </a:stretch>
        </p:blipFill>
        <p:spPr>
          <a:xfrm>
            <a:off x="595167" y="3417775"/>
            <a:ext cx="2577600" cy="2079294"/>
          </a:xfrm>
          <a:prstGeom prst="rect">
            <a:avLst/>
          </a:prstGeom>
        </p:spPr>
      </p:pic>
      <p:pic>
        <p:nvPicPr>
          <p:cNvPr id="16" name="Picture 15">
            <a:extLst>
              <a:ext uri="{FF2B5EF4-FFF2-40B4-BE49-F238E27FC236}">
                <a16:creationId xmlns:a16="http://schemas.microsoft.com/office/drawing/2014/main" id="{5DCF3CBE-BDE4-6252-6699-679C07E09D34}"/>
              </a:ext>
            </a:extLst>
          </p:cNvPr>
          <p:cNvPicPr>
            <a:picLocks noChangeAspect="1"/>
          </p:cNvPicPr>
          <p:nvPr/>
        </p:nvPicPr>
        <p:blipFill>
          <a:blip r:embed="rId7"/>
          <a:stretch>
            <a:fillRect/>
          </a:stretch>
        </p:blipFill>
        <p:spPr>
          <a:xfrm>
            <a:off x="925743" y="3643327"/>
            <a:ext cx="2577600" cy="2079294"/>
          </a:xfrm>
          <a:prstGeom prst="rect">
            <a:avLst/>
          </a:prstGeom>
        </p:spPr>
      </p:pic>
      <p:pic>
        <p:nvPicPr>
          <p:cNvPr id="18" name="Picture 17">
            <a:extLst>
              <a:ext uri="{FF2B5EF4-FFF2-40B4-BE49-F238E27FC236}">
                <a16:creationId xmlns:a16="http://schemas.microsoft.com/office/drawing/2014/main" id="{E8F08B30-92BA-0A73-2E85-A85F16352353}"/>
              </a:ext>
            </a:extLst>
          </p:cNvPr>
          <p:cNvPicPr>
            <a:picLocks noChangeAspect="1"/>
          </p:cNvPicPr>
          <p:nvPr/>
        </p:nvPicPr>
        <p:blipFill>
          <a:blip r:embed="rId8"/>
          <a:stretch>
            <a:fillRect/>
          </a:stretch>
        </p:blipFill>
        <p:spPr>
          <a:xfrm>
            <a:off x="1262415" y="3850591"/>
            <a:ext cx="2577600" cy="2079294"/>
          </a:xfrm>
          <a:prstGeom prst="rect">
            <a:avLst/>
          </a:prstGeom>
        </p:spPr>
      </p:pic>
      <p:sp>
        <p:nvSpPr>
          <p:cNvPr id="19" name="TextBox 18">
            <a:extLst>
              <a:ext uri="{FF2B5EF4-FFF2-40B4-BE49-F238E27FC236}">
                <a16:creationId xmlns:a16="http://schemas.microsoft.com/office/drawing/2014/main" id="{1FBBA017-6D16-424D-6B68-B52F7EA15D93}"/>
              </a:ext>
            </a:extLst>
          </p:cNvPr>
          <p:cNvSpPr txBox="1"/>
          <p:nvPr/>
        </p:nvSpPr>
        <p:spPr>
          <a:xfrm>
            <a:off x="0" y="2809177"/>
            <a:ext cx="2564923" cy="230832"/>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altLang="zh-CN" sz="900" b="0" i="0" u="none" strike="noStrike" kern="1200" cap="none" spc="0" normalizeH="0" baseline="0" noProof="0">
                <a:ln>
                  <a:noFill/>
                </a:ln>
                <a:solidFill>
                  <a:prstClr val="black"/>
                </a:solidFill>
                <a:effectLst/>
                <a:uLnTx/>
                <a:uFillTx/>
                <a:latin typeface="Arial"/>
                <a:ea typeface="宋体"/>
                <a:cs typeface="+mn-cs"/>
              </a:rPr>
              <a:t>Multiplicative Pacing</a:t>
            </a:r>
            <a:endParaRPr kumimoji="0" lang="it-IT" sz="900" b="0" i="0" u="none" strike="noStrike" kern="1200" cap="none" spc="0" normalizeH="0" baseline="0" noProof="0">
              <a:ln>
                <a:noFill/>
              </a:ln>
              <a:solidFill>
                <a:prstClr val="black"/>
              </a:solidFill>
              <a:effectLst/>
              <a:uLnTx/>
              <a:uFillTx/>
              <a:latin typeface="Arial"/>
              <a:ea typeface="宋体"/>
              <a:cs typeface="+mn-cs"/>
            </a:endParaRPr>
          </a:p>
        </p:txBody>
      </p:sp>
      <p:sp>
        <p:nvSpPr>
          <p:cNvPr id="20" name="TextBox 19">
            <a:extLst>
              <a:ext uri="{FF2B5EF4-FFF2-40B4-BE49-F238E27FC236}">
                <a16:creationId xmlns:a16="http://schemas.microsoft.com/office/drawing/2014/main" id="{0E605EB2-26EB-7147-DC21-E6A1A26A62CE}"/>
              </a:ext>
            </a:extLst>
          </p:cNvPr>
          <p:cNvSpPr txBox="1"/>
          <p:nvPr/>
        </p:nvSpPr>
        <p:spPr>
          <a:xfrm>
            <a:off x="364743" y="3013671"/>
            <a:ext cx="2577600" cy="230832"/>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altLang="zh-CN" sz="900" b="0" i="0" u="none" strike="noStrike" kern="1200" cap="none" spc="0" normalizeH="0" baseline="0" noProof="0">
                <a:ln>
                  <a:noFill/>
                </a:ln>
                <a:solidFill>
                  <a:prstClr val="black"/>
                </a:solidFill>
                <a:effectLst/>
                <a:uLnTx/>
                <a:uFillTx/>
                <a:latin typeface="Arial"/>
                <a:ea typeface="宋体"/>
                <a:cs typeface="+mn-cs"/>
              </a:rPr>
              <a:t>Continuously updated rho MP</a:t>
            </a:r>
            <a:endParaRPr kumimoji="0" lang="it-IT" sz="900" b="0" i="0" u="none" strike="noStrike" kern="1200" cap="none" spc="0" normalizeH="0" baseline="0" noProof="0">
              <a:ln>
                <a:noFill/>
              </a:ln>
              <a:solidFill>
                <a:prstClr val="black"/>
              </a:solidFill>
              <a:effectLst/>
              <a:uLnTx/>
              <a:uFillTx/>
              <a:latin typeface="Arial"/>
              <a:ea typeface="宋体"/>
              <a:cs typeface="+mn-cs"/>
            </a:endParaRPr>
          </a:p>
        </p:txBody>
      </p:sp>
      <p:sp>
        <p:nvSpPr>
          <p:cNvPr id="21" name="TextBox 20">
            <a:extLst>
              <a:ext uri="{FF2B5EF4-FFF2-40B4-BE49-F238E27FC236}">
                <a16:creationId xmlns:a16="http://schemas.microsoft.com/office/drawing/2014/main" id="{26E67A29-2566-4E2B-153D-DEB07EF066BA}"/>
              </a:ext>
            </a:extLst>
          </p:cNvPr>
          <p:cNvSpPr txBox="1"/>
          <p:nvPr/>
        </p:nvSpPr>
        <p:spPr>
          <a:xfrm>
            <a:off x="622167" y="3219410"/>
            <a:ext cx="2577600" cy="230832"/>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altLang="zh-CN" sz="900" b="0" i="0" u="none" strike="noStrike" kern="1200" cap="none" spc="0" normalizeH="0" baseline="0" noProof="0">
                <a:ln>
                  <a:noFill/>
                </a:ln>
                <a:solidFill>
                  <a:prstClr val="black"/>
                </a:solidFill>
                <a:effectLst/>
                <a:uLnTx/>
                <a:uFillTx/>
                <a:latin typeface="Arial"/>
                <a:ea typeface="宋体"/>
                <a:cs typeface="+mn-cs"/>
              </a:rPr>
              <a:t>UCB1</a:t>
            </a:r>
            <a:endParaRPr kumimoji="0" lang="it-IT" sz="900" b="0" i="0" u="none" strike="noStrike" kern="1200" cap="none" spc="0" normalizeH="0" baseline="0" noProof="0">
              <a:ln>
                <a:noFill/>
              </a:ln>
              <a:solidFill>
                <a:prstClr val="black"/>
              </a:solidFill>
              <a:effectLst/>
              <a:uLnTx/>
              <a:uFillTx/>
              <a:latin typeface="Arial"/>
              <a:ea typeface="宋体"/>
              <a:cs typeface="+mn-cs"/>
            </a:endParaRPr>
          </a:p>
        </p:txBody>
      </p:sp>
      <p:sp>
        <p:nvSpPr>
          <p:cNvPr id="22" name="TextBox 21">
            <a:extLst>
              <a:ext uri="{FF2B5EF4-FFF2-40B4-BE49-F238E27FC236}">
                <a16:creationId xmlns:a16="http://schemas.microsoft.com/office/drawing/2014/main" id="{2ADBC4B8-489B-EAFB-B6B6-A55310CFFE13}"/>
              </a:ext>
            </a:extLst>
          </p:cNvPr>
          <p:cNvSpPr txBox="1"/>
          <p:nvPr/>
        </p:nvSpPr>
        <p:spPr>
          <a:xfrm>
            <a:off x="908646" y="3444962"/>
            <a:ext cx="2577600" cy="230832"/>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altLang="zh-CN" sz="900" b="0" i="0" u="none" strike="noStrike" kern="1200" cap="none" spc="0" normalizeH="0" baseline="0" noProof="0">
                <a:ln>
                  <a:noFill/>
                </a:ln>
                <a:solidFill>
                  <a:prstClr val="black"/>
                </a:solidFill>
                <a:effectLst/>
                <a:uLnTx/>
                <a:uFillTx/>
                <a:latin typeface="Arial"/>
                <a:ea typeface="宋体"/>
                <a:cs typeface="+mn-cs"/>
              </a:rPr>
              <a:t>UCB1 with Negative Feedback</a:t>
            </a:r>
            <a:endParaRPr kumimoji="0" lang="it-IT" sz="900" b="0" i="0" u="none" strike="noStrike" kern="1200" cap="none" spc="0" normalizeH="0" baseline="0" noProof="0">
              <a:ln>
                <a:noFill/>
              </a:ln>
              <a:solidFill>
                <a:prstClr val="black"/>
              </a:solidFill>
              <a:effectLst/>
              <a:uLnTx/>
              <a:uFillTx/>
              <a:latin typeface="Arial"/>
              <a:ea typeface="宋体"/>
              <a:cs typeface="+mn-cs"/>
            </a:endParaRPr>
          </a:p>
        </p:txBody>
      </p:sp>
      <p:sp>
        <p:nvSpPr>
          <p:cNvPr id="23" name="TextBox 22">
            <a:extLst>
              <a:ext uri="{FF2B5EF4-FFF2-40B4-BE49-F238E27FC236}">
                <a16:creationId xmlns:a16="http://schemas.microsoft.com/office/drawing/2014/main" id="{C1806CFA-7F1A-A20B-91BF-087715ECEDF7}"/>
              </a:ext>
            </a:extLst>
          </p:cNvPr>
          <p:cNvSpPr txBox="1"/>
          <p:nvPr/>
        </p:nvSpPr>
        <p:spPr>
          <a:xfrm>
            <a:off x="1338078" y="3652226"/>
            <a:ext cx="2577600" cy="230832"/>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altLang="zh-CN" sz="900" b="0" i="0" u="none" strike="noStrike" kern="1200" cap="none" spc="0" normalizeH="0" baseline="0" noProof="0">
                <a:ln>
                  <a:noFill/>
                </a:ln>
                <a:solidFill>
                  <a:prstClr val="black"/>
                </a:solidFill>
                <a:effectLst/>
                <a:uLnTx/>
                <a:uFillTx/>
                <a:latin typeface="Arial"/>
                <a:ea typeface="宋体"/>
                <a:cs typeface="+mn-cs"/>
              </a:rPr>
              <a:t>UCB1 with NF and lower scale</a:t>
            </a:r>
            <a:endParaRPr kumimoji="0" lang="it-IT" sz="900" b="0" i="0" u="none" strike="noStrike" kern="1200" cap="none" spc="0" normalizeH="0" baseline="0" noProof="0">
              <a:ln>
                <a:noFill/>
              </a:ln>
              <a:solidFill>
                <a:prstClr val="black"/>
              </a:solidFill>
              <a:effectLst/>
              <a:uLnTx/>
              <a:uFillTx/>
              <a:latin typeface="Arial"/>
              <a:ea typeface="宋体"/>
              <a:cs typeface="+mn-cs"/>
            </a:endParaRPr>
          </a:p>
        </p:txBody>
      </p:sp>
      <p:pic>
        <p:nvPicPr>
          <p:cNvPr id="25" name="Picture 24">
            <a:extLst>
              <a:ext uri="{FF2B5EF4-FFF2-40B4-BE49-F238E27FC236}">
                <a16:creationId xmlns:a16="http://schemas.microsoft.com/office/drawing/2014/main" id="{90BBADD6-F213-6BEB-E223-88D06567C71D}"/>
              </a:ext>
            </a:extLst>
          </p:cNvPr>
          <p:cNvPicPr>
            <a:picLocks noChangeAspect="1"/>
          </p:cNvPicPr>
          <p:nvPr/>
        </p:nvPicPr>
        <p:blipFill>
          <a:blip r:embed="rId9"/>
          <a:srcRect b="2590"/>
          <a:stretch/>
        </p:blipFill>
        <p:spPr>
          <a:xfrm>
            <a:off x="3719009" y="2310614"/>
            <a:ext cx="2745520" cy="1889530"/>
          </a:xfrm>
          <a:prstGeom prst="rect">
            <a:avLst/>
          </a:prstGeom>
        </p:spPr>
      </p:pic>
      <p:pic>
        <p:nvPicPr>
          <p:cNvPr id="27" name="Picture 26">
            <a:extLst>
              <a:ext uri="{FF2B5EF4-FFF2-40B4-BE49-F238E27FC236}">
                <a16:creationId xmlns:a16="http://schemas.microsoft.com/office/drawing/2014/main" id="{4D93E499-024B-1F3A-BA6B-6915D6E07004}"/>
              </a:ext>
            </a:extLst>
          </p:cNvPr>
          <p:cNvPicPr>
            <a:picLocks noChangeAspect="1"/>
          </p:cNvPicPr>
          <p:nvPr/>
        </p:nvPicPr>
        <p:blipFill>
          <a:blip r:embed="rId10"/>
          <a:stretch>
            <a:fillRect/>
          </a:stretch>
        </p:blipFill>
        <p:spPr>
          <a:xfrm>
            <a:off x="6501509" y="2304518"/>
            <a:ext cx="2349555" cy="1968778"/>
          </a:xfrm>
          <a:prstGeom prst="rect">
            <a:avLst/>
          </a:prstGeom>
        </p:spPr>
      </p:pic>
      <p:pic>
        <p:nvPicPr>
          <p:cNvPr id="29" name="Picture 28">
            <a:extLst>
              <a:ext uri="{FF2B5EF4-FFF2-40B4-BE49-F238E27FC236}">
                <a16:creationId xmlns:a16="http://schemas.microsoft.com/office/drawing/2014/main" id="{D4179255-01DB-7B92-68A9-88857A593A48}"/>
              </a:ext>
            </a:extLst>
          </p:cNvPr>
          <p:cNvPicPr>
            <a:picLocks noChangeAspect="1"/>
          </p:cNvPicPr>
          <p:nvPr/>
        </p:nvPicPr>
        <p:blipFill>
          <a:blip r:embed="rId11"/>
          <a:srcRect t="1889" b="2473"/>
          <a:stretch/>
        </p:blipFill>
        <p:spPr>
          <a:xfrm>
            <a:off x="3754040" y="4289611"/>
            <a:ext cx="2460070" cy="1833054"/>
          </a:xfrm>
          <a:prstGeom prst="rect">
            <a:avLst/>
          </a:prstGeom>
        </p:spPr>
      </p:pic>
      <p:pic>
        <p:nvPicPr>
          <p:cNvPr id="31" name="Picture 30">
            <a:extLst>
              <a:ext uri="{FF2B5EF4-FFF2-40B4-BE49-F238E27FC236}">
                <a16:creationId xmlns:a16="http://schemas.microsoft.com/office/drawing/2014/main" id="{E44B048F-C677-8721-5D6E-BF3592565D50}"/>
              </a:ext>
            </a:extLst>
          </p:cNvPr>
          <p:cNvPicPr>
            <a:picLocks noChangeAspect="1"/>
          </p:cNvPicPr>
          <p:nvPr/>
        </p:nvPicPr>
        <p:blipFill>
          <a:blip r:embed="rId12"/>
          <a:srcRect t="2126" b="2473"/>
          <a:stretch/>
        </p:blipFill>
        <p:spPr>
          <a:xfrm>
            <a:off x="6390268" y="4288536"/>
            <a:ext cx="2460795" cy="1836642"/>
          </a:xfrm>
          <a:prstGeom prst="rect">
            <a:avLst/>
          </a:prstGeom>
        </p:spPr>
      </p:pic>
      <p:sp>
        <p:nvSpPr>
          <p:cNvPr id="32" name="TextBox 31">
            <a:extLst>
              <a:ext uri="{FF2B5EF4-FFF2-40B4-BE49-F238E27FC236}">
                <a16:creationId xmlns:a16="http://schemas.microsoft.com/office/drawing/2014/main" id="{92D03E51-3176-398B-98D3-147787B6A571}"/>
              </a:ext>
            </a:extLst>
          </p:cNvPr>
          <p:cNvSpPr txBox="1"/>
          <p:nvPr/>
        </p:nvSpPr>
        <p:spPr>
          <a:xfrm>
            <a:off x="6740778" y="1528468"/>
            <a:ext cx="2403222" cy="369332"/>
          </a:xfrm>
          <a:prstGeom prst="rect">
            <a:avLst/>
          </a:prstGeom>
          <a:solidFill>
            <a:schemeClr val="accent6">
              <a:lumMod val="40000"/>
              <a:lumOff val="60000"/>
            </a:schemeClr>
          </a:solidFill>
        </p:spPr>
        <p:txBody>
          <a:bodyPr wrap="none" rtlCol="0">
            <a:spAutoFit/>
          </a:bodyPr>
          <a:lstStyle/>
          <a:p>
            <a:r>
              <a:rPr lang="it-IT">
                <a:solidFill>
                  <a:srgbClr val="FF0000"/>
                </a:solidFill>
              </a:rPr>
              <a:t>0.0012 * 10000 ~= 12</a:t>
            </a:r>
          </a:p>
        </p:txBody>
      </p:sp>
      <p:sp>
        <p:nvSpPr>
          <p:cNvPr id="33" name="Arrow: Right 32">
            <a:extLst>
              <a:ext uri="{FF2B5EF4-FFF2-40B4-BE49-F238E27FC236}">
                <a16:creationId xmlns:a16="http://schemas.microsoft.com/office/drawing/2014/main" id="{BFD8E692-6639-3675-D197-1C557B8CCDAB}"/>
              </a:ext>
            </a:extLst>
          </p:cNvPr>
          <p:cNvSpPr/>
          <p:nvPr/>
        </p:nvSpPr>
        <p:spPr>
          <a:xfrm rot="19170987">
            <a:off x="6013798" y="2169440"/>
            <a:ext cx="886162" cy="56675"/>
          </a:xfrm>
          <a:prstGeom prst="rightArrow">
            <a:avLst/>
          </a:prstGeom>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it-IT"/>
          </a:p>
        </p:txBody>
      </p:sp>
      <p:sp>
        <p:nvSpPr>
          <p:cNvPr id="35" name="Arrow: Right 34">
            <a:extLst>
              <a:ext uri="{FF2B5EF4-FFF2-40B4-BE49-F238E27FC236}">
                <a16:creationId xmlns:a16="http://schemas.microsoft.com/office/drawing/2014/main" id="{FB0C5C0C-49DF-02B7-505B-1846DE8F379B}"/>
              </a:ext>
            </a:extLst>
          </p:cNvPr>
          <p:cNvSpPr/>
          <p:nvPr/>
        </p:nvSpPr>
        <p:spPr>
          <a:xfrm rot="8944843">
            <a:off x="6586452" y="2521347"/>
            <a:ext cx="2400367" cy="52010"/>
          </a:xfrm>
          <a:prstGeom prst="rightArrow">
            <a:avLst/>
          </a:prstGeom>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it-IT"/>
          </a:p>
        </p:txBody>
      </p:sp>
      <p:cxnSp>
        <p:nvCxnSpPr>
          <p:cNvPr id="37" name="Straight Connector 36">
            <a:extLst>
              <a:ext uri="{FF2B5EF4-FFF2-40B4-BE49-F238E27FC236}">
                <a16:creationId xmlns:a16="http://schemas.microsoft.com/office/drawing/2014/main" id="{C70FE5B1-CBD1-93AD-55C0-3B18CA86D7B4}"/>
              </a:ext>
            </a:extLst>
          </p:cNvPr>
          <p:cNvCxnSpPr>
            <a:cxnSpLocks/>
          </p:cNvCxnSpPr>
          <p:nvPr/>
        </p:nvCxnSpPr>
        <p:spPr>
          <a:xfrm>
            <a:off x="6671310" y="3208611"/>
            <a:ext cx="1106805" cy="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38" name="Straight Connector 37">
            <a:extLst>
              <a:ext uri="{FF2B5EF4-FFF2-40B4-BE49-F238E27FC236}">
                <a16:creationId xmlns:a16="http://schemas.microsoft.com/office/drawing/2014/main" id="{D643B4BB-2FF4-1554-98C8-579FCE3F7FB8}"/>
              </a:ext>
            </a:extLst>
          </p:cNvPr>
          <p:cNvCxnSpPr>
            <a:cxnSpLocks/>
          </p:cNvCxnSpPr>
          <p:nvPr/>
        </p:nvCxnSpPr>
        <p:spPr>
          <a:xfrm>
            <a:off x="5085618" y="2514106"/>
            <a:ext cx="1006572" cy="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9" name="Arrow: U-Turn 8">
            <a:extLst>
              <a:ext uri="{FF2B5EF4-FFF2-40B4-BE49-F238E27FC236}">
                <a16:creationId xmlns:a16="http://schemas.microsoft.com/office/drawing/2014/main" id="{A6CCF256-BB7F-DED7-D88E-66EC0560F2E9}"/>
              </a:ext>
            </a:extLst>
          </p:cNvPr>
          <p:cNvSpPr/>
          <p:nvPr/>
        </p:nvSpPr>
        <p:spPr>
          <a:xfrm>
            <a:off x="6408420" y="1373505"/>
            <a:ext cx="1695450" cy="232410"/>
          </a:xfrm>
          <a:prstGeom prst="uturnArrow">
            <a:avLst>
              <a:gd name="adj1" fmla="val 11885"/>
              <a:gd name="adj2" fmla="val 15984"/>
              <a:gd name="adj3" fmla="val 17623"/>
              <a:gd name="adj4" fmla="val 43750"/>
              <a:gd name="adj5" fmla="val 6106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2784729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mph" presetSubtype="0" fill="hold" nodeType="clickEffect">
                                  <p:stCondLst>
                                    <p:cond delay="0"/>
                                  </p:stCondLst>
                                  <p:childTnLst>
                                    <p:animScale>
                                      <p:cBhvr>
                                        <p:cTn id="46" dur="2000" fill="hold"/>
                                        <p:tgtEl>
                                          <p:spTgt spid="12"/>
                                        </p:tgtEl>
                                      </p:cBhvr>
                                      <p:by x="125000" y="125000"/>
                                    </p:animScale>
                                  </p:childTnLst>
                                </p:cTn>
                              </p:par>
                              <p:par>
                                <p:cTn id="47" presetID="10" presetClass="exit" presetSubtype="0" fill="hold" nodeType="withEffect">
                                  <p:stCondLst>
                                    <p:cond delay="0"/>
                                  </p:stCondLst>
                                  <p:childTnLst>
                                    <p:animEffect transition="out" filter="fade">
                                      <p:cBhvr>
                                        <p:cTn id="48" dur="500"/>
                                        <p:tgtEl>
                                          <p:spTgt spid="10"/>
                                        </p:tgtEl>
                                      </p:cBhvr>
                                    </p:animEffect>
                                    <p:set>
                                      <p:cBhvr>
                                        <p:cTn id="49" dur="1" fill="hold">
                                          <p:stCondLst>
                                            <p:cond delay="499"/>
                                          </p:stCondLst>
                                        </p:cTn>
                                        <p:tgtEl>
                                          <p:spTgt spid="10"/>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4"/>
                                        </p:tgtEl>
                                      </p:cBhvr>
                                    </p:animEffect>
                                    <p:set>
                                      <p:cBhvr>
                                        <p:cTn id="55" dur="1" fill="hold">
                                          <p:stCondLst>
                                            <p:cond delay="499"/>
                                          </p:stCondLst>
                                        </p:cTn>
                                        <p:tgtEl>
                                          <p:spTgt spid="14"/>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1"/>
                                        </p:tgtEl>
                                      </p:cBhvr>
                                    </p:animEffect>
                                    <p:set>
                                      <p:cBhvr>
                                        <p:cTn id="58" dur="1" fill="hold">
                                          <p:stCondLst>
                                            <p:cond delay="499"/>
                                          </p:stCondLst>
                                        </p:cTn>
                                        <p:tgtEl>
                                          <p:spTgt spid="21"/>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22"/>
                                        </p:tgtEl>
                                      </p:cBhvr>
                                    </p:animEffect>
                                    <p:set>
                                      <p:cBhvr>
                                        <p:cTn id="64" dur="1" fill="hold">
                                          <p:stCondLst>
                                            <p:cond delay="499"/>
                                          </p:stCondLst>
                                        </p:cTn>
                                        <p:tgtEl>
                                          <p:spTgt spid="22"/>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8"/>
                                        </p:tgtEl>
                                      </p:cBhvr>
                                    </p:animEffect>
                                    <p:set>
                                      <p:cBhvr>
                                        <p:cTn id="67" dur="1" fill="hold">
                                          <p:stCondLst>
                                            <p:cond delay="499"/>
                                          </p:stCondLst>
                                        </p:cTn>
                                        <p:tgtEl>
                                          <p:spTgt spid="18"/>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23"/>
                                        </p:tgtEl>
                                      </p:cBhvr>
                                    </p:animEffect>
                                    <p:set>
                                      <p:cBhvr>
                                        <p:cTn id="70" dur="1" fill="hold">
                                          <p:stCondLst>
                                            <p:cond delay="499"/>
                                          </p:stCondLst>
                                        </p:cTn>
                                        <p:tgtEl>
                                          <p:spTgt spid="23"/>
                                        </p:tgtEl>
                                        <p:attrNameLst>
                                          <p:attrName>style.visibility</p:attrName>
                                        </p:attrNameLst>
                                      </p:cBhvr>
                                      <p:to>
                                        <p:strVal val="hidden"/>
                                      </p:to>
                                    </p:set>
                                  </p:childTnLst>
                                </p:cTn>
                              </p:par>
                              <p:par>
                                <p:cTn id="71" presetID="42" presetClass="path" presetSubtype="0" accel="50000" decel="50000" fill="hold" grpId="1" nodeType="withEffect">
                                  <p:stCondLst>
                                    <p:cond delay="0"/>
                                  </p:stCondLst>
                                  <p:childTnLst>
                                    <p:animMotion origin="layout" path="M 8.33333E-7 -5.55112E-17 L 0.00035 -0.05023 " pathEditMode="relative" rAng="0" ptsTypes="AA">
                                      <p:cBhvr>
                                        <p:cTn id="72" dur="2000" fill="hold"/>
                                        <p:tgtEl>
                                          <p:spTgt spid="20"/>
                                        </p:tgtEl>
                                        <p:attrNameLst>
                                          <p:attrName>ppt_x</p:attrName>
                                          <p:attrName>ppt_y</p:attrName>
                                        </p:attrNameLst>
                                      </p:cBhvr>
                                      <p:rCtr x="17" y="-2523"/>
                                    </p:animMotion>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0" nodeType="clickEffect">
                                  <p:stCondLst>
                                    <p:cond delay="0"/>
                                  </p:stCondLst>
                                  <p:childTnLst>
                                    <p:animEffect transition="out" filter="fade">
                                      <p:cBhvr>
                                        <p:cTn id="76" dur="500"/>
                                        <p:tgtEl>
                                          <p:spTgt spid="4"/>
                                        </p:tgtEl>
                                      </p:cBhvr>
                                    </p:animEffect>
                                    <p:set>
                                      <p:cBhvr>
                                        <p:cTn id="77" dur="1" fill="hold">
                                          <p:stCondLst>
                                            <p:cond delay="499"/>
                                          </p:stCondLst>
                                        </p:cTn>
                                        <p:tgtEl>
                                          <p:spTgt spid="4"/>
                                        </p:tgtEl>
                                        <p:attrNameLst>
                                          <p:attrName>style.visibility</p:attrName>
                                        </p:attrNameLst>
                                      </p:cBhvr>
                                      <p:to>
                                        <p:strVal val="hidden"/>
                                      </p:to>
                                    </p:set>
                                  </p:childTnLst>
                                </p:cTn>
                              </p:par>
                              <p:par>
                                <p:cTn id="78" presetID="10" presetClass="entr" presetSubtype="0" fill="hold" nodeType="with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500"/>
                                        <p:tgtEl>
                                          <p:spTgt spid="29"/>
                                        </p:tgtEl>
                                      </p:cBhvr>
                                    </p:animEffect>
                                  </p:childTnLst>
                                </p:cTn>
                              </p:par>
                              <p:par>
                                <p:cTn id="81" presetID="10" presetClass="entr" presetSubtype="0" fill="hold"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par>
                                <p:cTn id="84" presetID="10" presetClass="entr" presetSubtype="0" fill="hold"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500"/>
                                        <p:tgtEl>
                                          <p:spTgt spid="27"/>
                                        </p:tgtEl>
                                      </p:cBhvr>
                                    </p:animEffect>
                                  </p:childTnLst>
                                </p:cTn>
                              </p:par>
                              <p:par>
                                <p:cTn id="87" presetID="10" presetClass="entr" presetSubtype="0"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fade">
                                      <p:cBhvr>
                                        <p:cTn id="97" dur="500"/>
                                        <p:tgtEl>
                                          <p:spTgt spid="9"/>
                                        </p:tgtEl>
                                      </p:cBhvr>
                                    </p:animEffect>
                                  </p:childTnLst>
                                </p:cTn>
                              </p:par>
                              <p:par>
                                <p:cTn id="98" presetID="10" presetClass="entr" presetSubtype="0" fill="hold"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fade">
                                      <p:cBhvr>
                                        <p:cTn id="103" dur="500"/>
                                        <p:tgtEl>
                                          <p:spTgt spid="3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par>
                                <p:cTn id="109" presetID="10" presetClass="entr" presetSubtype="0" fill="hold" nodeType="withEffect">
                                  <p:stCondLst>
                                    <p:cond delay="0"/>
                                  </p:stCondLst>
                                  <p:childTnLst>
                                    <p:set>
                                      <p:cBhvr>
                                        <p:cTn id="110" dur="1" fill="hold">
                                          <p:stCondLst>
                                            <p:cond delay="0"/>
                                          </p:stCondLst>
                                        </p:cTn>
                                        <p:tgtEl>
                                          <p:spTgt spid="37"/>
                                        </p:tgtEl>
                                        <p:attrNameLst>
                                          <p:attrName>style.visibility</p:attrName>
                                        </p:attrNameLst>
                                      </p:cBhvr>
                                      <p:to>
                                        <p:strVal val="visible"/>
                                      </p:to>
                                    </p:set>
                                    <p:animEffect transition="in" filter="fade">
                                      <p:cBhvr>
                                        <p:cTn id="11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32" grpId="0" animBg="1"/>
      <p:bldP spid="33" grpId="0" animBg="1"/>
      <p:bldP spid="35"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1721149"/>
            <a:ext cx="2730901" cy="2126951"/>
          </a:xfrm>
          <a:prstGeom prst="rect">
            <a:avLst/>
          </a:prstGeom>
        </p:spPr>
      </p:pic>
      <p:sp>
        <p:nvSpPr>
          <p:cNvPr id="5" name="Titolo 1">
            <a:extLst>
              <a:ext uri="{FF2B5EF4-FFF2-40B4-BE49-F238E27FC236}">
                <a16:creationId xmlns:a16="http://schemas.microsoft.com/office/drawing/2014/main" id="{17AAAC73-855A-F657-A54B-D932A5FC6A47}"/>
              </a:ext>
            </a:extLst>
          </p:cNvPr>
          <p:cNvSpPr txBox="1">
            <a:spLocks/>
          </p:cNvSpPr>
          <p:nvPr/>
        </p:nvSpPr>
        <p:spPr>
          <a:xfrm>
            <a:off x="622500" y="4849714"/>
            <a:ext cx="7772400" cy="968375"/>
          </a:xfrm>
          <a:prstGeom prst="rect">
            <a:avLst/>
          </a:prstGeom>
        </p:spPr>
        <p:txBody>
          <a:bodyPr vert="horz" lIns="91440" tIns="45720" rIns="91440" bIns="45720" rtlCol="0" anchor="t" anchorCtr="0">
            <a:normAutofit fontScale="90000" lnSpcReduction="200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sz="4000" dirty="0" err="1"/>
              <a:t>Requirement</a:t>
            </a:r>
            <a:r>
              <a:rPr lang="it-IT" sz="4000" dirty="0"/>
              <a:t> 2</a:t>
            </a:r>
            <a:br>
              <a:rPr lang="it-IT" dirty="0"/>
            </a:br>
            <a:r>
              <a:rPr lang="it-IT" sz="3100" dirty="0" err="1"/>
              <a:t>Adversarial</a:t>
            </a:r>
            <a:r>
              <a:rPr lang="it-IT" sz="3100" dirty="0"/>
              <a:t> Setting</a:t>
            </a:r>
          </a:p>
        </p:txBody>
      </p:sp>
    </p:spTree>
    <p:extLst>
      <p:ext uri="{BB962C8B-B14F-4D97-AF65-F5344CB8AC3E}">
        <p14:creationId xmlns:p14="http://schemas.microsoft.com/office/powerpoint/2010/main" val="65639058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1721149"/>
            <a:ext cx="2730901" cy="2126951"/>
          </a:xfrm>
          <a:prstGeom prst="rect">
            <a:avLst/>
          </a:prstGeom>
        </p:spPr>
      </p:pic>
      <p:sp>
        <p:nvSpPr>
          <p:cNvPr id="10" name="Titolo 1">
            <a:extLst>
              <a:ext uri="{FF2B5EF4-FFF2-40B4-BE49-F238E27FC236}">
                <a16:creationId xmlns:a16="http://schemas.microsoft.com/office/drawing/2014/main" id="{B1EF47CA-7EC2-9EF6-C2C6-626763A216DE}"/>
              </a:ext>
            </a:extLst>
          </p:cNvPr>
          <p:cNvSpPr txBox="1">
            <a:spLocks/>
          </p:cNvSpPr>
          <p:nvPr/>
        </p:nvSpPr>
        <p:spPr>
          <a:xfrm>
            <a:off x="622500" y="4849714"/>
            <a:ext cx="7772400" cy="968375"/>
          </a:xfrm>
          <a:prstGeom prst="rect">
            <a:avLst/>
          </a:prstGeom>
        </p:spPr>
        <p:txBody>
          <a:bodyPr vert="horz" lIns="91440" tIns="45720" rIns="91440" bIns="45720" rtlCol="0" anchor="t" anchorCtr="0">
            <a:normAutofit fontScale="90000" lnSpcReduction="200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sz="4000" dirty="0" err="1"/>
              <a:t>Requirement</a:t>
            </a:r>
            <a:r>
              <a:rPr lang="it-IT" sz="4000" dirty="0"/>
              <a:t> 2</a:t>
            </a:r>
            <a:br>
              <a:rPr lang="it-IT" dirty="0"/>
            </a:br>
            <a:r>
              <a:rPr lang="it-IT" sz="3100" dirty="0"/>
              <a:t>Pricing</a:t>
            </a:r>
          </a:p>
        </p:txBody>
      </p:sp>
    </p:spTree>
    <p:extLst>
      <p:ext uri="{BB962C8B-B14F-4D97-AF65-F5344CB8AC3E}">
        <p14:creationId xmlns:p14="http://schemas.microsoft.com/office/powerpoint/2010/main" val="4015592456"/>
      </p:ext>
    </p:extLst>
  </p:cSld>
  <p:clrMapOvr>
    <a:masterClrMapping/>
  </p:clrMapOvr>
  <p:transition>
    <p:fade/>
  </p:transition>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POLI</Template>
  <TotalTime>1366</TotalTime>
  <Words>3237</Words>
  <Application>Microsoft Office PowerPoint</Application>
  <PresentationFormat>On-screen Show (4:3)</PresentationFormat>
  <Paragraphs>280</Paragraphs>
  <Slides>40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-apple-system</vt:lpstr>
      <vt:lpstr>Aptos</vt:lpstr>
      <vt:lpstr>Arial</vt:lpstr>
      <vt:lpstr>Calibri</vt:lpstr>
      <vt:lpstr>Cambria Math</vt:lpstr>
      <vt:lpstr>Courier New</vt:lpstr>
      <vt:lpstr>Wingdings</vt:lpstr>
      <vt:lpstr>POLI</vt:lpstr>
      <vt:lpstr>Titolo presentazione sottotitolo</vt:lpstr>
      <vt:lpstr>Firma convenzione  Politecnico di Milano e Veneranda Fabbrica del Duomo di Milano</vt:lpstr>
      <vt:lpstr>PowerPoint Presentation</vt:lpstr>
      <vt:lpstr>Pricing and Bidding Environments</vt:lpstr>
      <vt:lpstr>PowerPoint Presentation</vt:lpstr>
      <vt:lpstr>Bidding Agents 1. Primal-Dual algorithm for truthful auctions 2. UCB-like algorithm</vt:lpstr>
      <vt:lpstr>Interaction</vt:lpstr>
      <vt:lpstr>PowerPoint Presentation</vt:lpstr>
      <vt:lpstr>PowerPoint Presentation</vt:lpstr>
      <vt:lpstr>Environment</vt:lpstr>
      <vt:lpstr>Environment</vt:lpstr>
      <vt:lpstr>Environment Unsuccessful Product</vt:lpstr>
      <vt:lpstr>Agent: EXP3</vt:lpstr>
      <vt:lpstr>Agent: UCB1</vt:lpstr>
      <vt:lpstr>Requirement 2 Advertising</vt:lpstr>
      <vt:lpstr>Environment</vt:lpstr>
      <vt:lpstr>Environment</vt:lpstr>
      <vt:lpstr>Environment Competitors increasing bids</vt:lpstr>
      <vt:lpstr>Agent: Full Feedback Multiplicative Pacing with Hedge Low Budget</vt:lpstr>
      <vt:lpstr>Agent: Full Feedback Multiplicative Pacing with Hedge Low Budget</vt:lpstr>
      <vt:lpstr>Agent: Full Feedback Multiplicative Pacing with Hedge Fair Budget</vt:lpstr>
      <vt:lpstr>Agent: Full Feedback Multiplicative Pacing with Hedge Fair Budget</vt:lpstr>
      <vt:lpstr>Requirement 2 Interaction</vt:lpstr>
      <vt:lpstr>Pricing and Advertising Strategies</vt:lpstr>
      <vt:lpstr>Daily Interaction Process </vt:lpstr>
      <vt:lpstr>Results</vt:lpstr>
      <vt:lpstr>PowerPoint Presentation</vt:lpstr>
      <vt:lpstr>Environment</vt:lpstr>
      <vt:lpstr>Agents</vt:lpstr>
      <vt:lpstr>Results Basic Settings</vt:lpstr>
      <vt:lpstr>Results Changing W and h</vt:lpstr>
      <vt:lpstr>PowerPoint Presentation</vt:lpstr>
      <vt:lpstr>PowerPoint Presentation</vt:lpstr>
      <vt:lpstr>PowerPoint Presentation</vt:lpstr>
      <vt:lpstr>PowerPoint Presentation</vt:lpstr>
      <vt:lpstr>PowerPoint Presentation</vt:lpstr>
      <vt:lpstr>Environment and Agents</vt:lpstr>
      <vt:lpstr>Results Basic Settings</vt:lpstr>
      <vt:lpstr>Results Extreme Settings</vt:lpstr>
      <vt:lpstr>Results Different Valuations</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Mattia Brambilla</dc:creator>
  <cp:lastModifiedBy>Davide Tenedini</cp:lastModifiedBy>
  <cp:revision>41</cp:revision>
  <dcterms:created xsi:type="dcterms:W3CDTF">2015-05-26T12:27:57Z</dcterms:created>
  <dcterms:modified xsi:type="dcterms:W3CDTF">2024-09-07T17:37:17Z</dcterms:modified>
</cp:coreProperties>
</file>